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61" r:id="rId2"/>
    <p:sldId id="263" r:id="rId3"/>
    <p:sldId id="258" r:id="rId4"/>
    <p:sldId id="260" r:id="rId5"/>
    <p:sldId id="380" r:id="rId6"/>
    <p:sldId id="379" r:id="rId7"/>
    <p:sldId id="381" r:id="rId8"/>
    <p:sldId id="383" r:id="rId9"/>
    <p:sldId id="385" r:id="rId10"/>
    <p:sldId id="388" r:id="rId11"/>
    <p:sldId id="384" r:id="rId12"/>
    <p:sldId id="386" r:id="rId13"/>
    <p:sldId id="387"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707"/>
    <a:srgbClr val="488490"/>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94660"/>
  </p:normalViewPr>
  <p:slideViewPr>
    <p:cSldViewPr>
      <p:cViewPr varScale="1">
        <p:scale>
          <a:sx n="106" d="100"/>
          <a:sy n="106" d="100"/>
        </p:scale>
        <p:origin x="103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99849-A5BE-431A-86F6-9107C664428A}" type="doc">
      <dgm:prSet loTypeId="urn:microsoft.com/office/officeart/2005/8/layout/chevron1" loCatId="process" qsTypeId="urn:microsoft.com/office/officeart/2005/8/quickstyle/simple5" qsCatId="simple" csTypeId="urn:microsoft.com/office/officeart/2005/8/colors/accent1_2" csCatId="accent1" phldr="1"/>
      <dgm:spPr/>
    </dgm:pt>
    <dgm:pt modelId="{168ACE26-FFE5-4CD1-9286-6E2454AA1517}">
      <dgm:prSet phldrT="[Texto]"/>
      <dgm:spPr/>
      <dgm:t>
        <a:bodyPr/>
        <a:lstStyle/>
        <a:p>
          <a:r>
            <a:rPr lang="es-CL" dirty="0" smtClean="0"/>
            <a:t>Recopilación de Documentación General, Legal y Financiero del Cliente</a:t>
          </a:r>
          <a:endParaRPr lang="es-CL" dirty="0"/>
        </a:p>
      </dgm:t>
    </dgm:pt>
    <dgm:pt modelId="{DA2D88B2-BCAE-4523-AE89-FD3C9F1D8E89}" type="parTrans" cxnId="{A76D6570-4BF9-4464-B30D-A3DA0BB4B92C}">
      <dgm:prSet/>
      <dgm:spPr/>
      <dgm:t>
        <a:bodyPr/>
        <a:lstStyle/>
        <a:p>
          <a:endParaRPr lang="es-CL"/>
        </a:p>
      </dgm:t>
    </dgm:pt>
    <dgm:pt modelId="{53E25521-2EDE-4233-A2C5-8D4269BC280C}" type="sibTrans" cxnId="{A76D6570-4BF9-4464-B30D-A3DA0BB4B92C}">
      <dgm:prSet/>
      <dgm:spPr/>
      <dgm:t>
        <a:bodyPr/>
        <a:lstStyle/>
        <a:p>
          <a:endParaRPr lang="es-CL"/>
        </a:p>
      </dgm:t>
    </dgm:pt>
    <dgm:pt modelId="{9F1DCEDC-14D3-42C9-ADCC-106C679AFAC8}">
      <dgm:prSet phldrT="[Texto]"/>
      <dgm:spPr/>
      <dgm:t>
        <a:bodyPr/>
        <a:lstStyle/>
        <a:p>
          <a:r>
            <a:rPr lang="es-CL" dirty="0" smtClean="0"/>
            <a:t>Confección contrato marco</a:t>
          </a:r>
          <a:endParaRPr lang="es-CL" dirty="0"/>
        </a:p>
      </dgm:t>
    </dgm:pt>
    <dgm:pt modelId="{700068D0-11B7-4B1B-88D5-2870E45D5211}" type="parTrans" cxnId="{2CC9A726-1C96-4B45-841E-896B16972F41}">
      <dgm:prSet/>
      <dgm:spPr/>
      <dgm:t>
        <a:bodyPr/>
        <a:lstStyle/>
        <a:p>
          <a:endParaRPr lang="es-CL"/>
        </a:p>
      </dgm:t>
    </dgm:pt>
    <dgm:pt modelId="{C5CAA534-BC1F-45D5-AC69-DBF6CB99B8FD}" type="sibTrans" cxnId="{2CC9A726-1C96-4B45-841E-896B16972F41}">
      <dgm:prSet/>
      <dgm:spPr/>
      <dgm:t>
        <a:bodyPr/>
        <a:lstStyle/>
        <a:p>
          <a:endParaRPr lang="es-CL"/>
        </a:p>
      </dgm:t>
    </dgm:pt>
    <dgm:pt modelId="{32259B05-AE27-4CBE-AC99-DC40D84CA994}">
      <dgm:prSet phldrT="[Texto]"/>
      <dgm:spPr/>
      <dgm:t>
        <a:bodyPr/>
        <a:lstStyle/>
        <a:p>
          <a:r>
            <a:rPr lang="es-CL" dirty="0" smtClean="0"/>
            <a:t>Firma de contrato marco por ambas partes ante notario</a:t>
          </a:r>
          <a:endParaRPr lang="es-CL" dirty="0"/>
        </a:p>
      </dgm:t>
    </dgm:pt>
    <dgm:pt modelId="{C433FACA-9D44-4AEC-BCCB-31BA1E9B031F}" type="parTrans" cxnId="{2DE23370-CD22-4CB7-A293-7107BBD1C9E8}">
      <dgm:prSet/>
      <dgm:spPr/>
      <dgm:t>
        <a:bodyPr/>
        <a:lstStyle/>
        <a:p>
          <a:endParaRPr lang="es-CL"/>
        </a:p>
      </dgm:t>
    </dgm:pt>
    <dgm:pt modelId="{57F9297E-A2BF-4765-BA24-B1263EDD9444}" type="sibTrans" cxnId="{2DE23370-CD22-4CB7-A293-7107BBD1C9E8}">
      <dgm:prSet/>
      <dgm:spPr/>
      <dgm:t>
        <a:bodyPr/>
        <a:lstStyle/>
        <a:p>
          <a:endParaRPr lang="es-CL"/>
        </a:p>
      </dgm:t>
    </dgm:pt>
    <dgm:pt modelId="{A776ABEE-BC52-4CBD-9BE3-F5CFCAFCB3A7}">
      <dgm:prSet/>
      <dgm:spPr/>
      <dgm:t>
        <a:bodyPr/>
        <a:lstStyle/>
        <a:p>
          <a:r>
            <a:rPr lang="es-CL" dirty="0" smtClean="0"/>
            <a:t>Apertura de la línea de crédito en N1 Factoring</a:t>
          </a:r>
          <a:endParaRPr lang="es-CL" dirty="0"/>
        </a:p>
      </dgm:t>
    </dgm:pt>
    <dgm:pt modelId="{3A12BFE0-D8C9-4B55-BA6E-741601F33130}" type="parTrans" cxnId="{2438A6C1-1E01-4661-94F1-64FAA3A05433}">
      <dgm:prSet/>
      <dgm:spPr/>
      <dgm:t>
        <a:bodyPr/>
        <a:lstStyle/>
        <a:p>
          <a:endParaRPr lang="es-CL"/>
        </a:p>
      </dgm:t>
    </dgm:pt>
    <dgm:pt modelId="{BC76879D-5B78-4CF3-B5F5-F68173992384}" type="sibTrans" cxnId="{2438A6C1-1E01-4661-94F1-64FAA3A05433}">
      <dgm:prSet/>
      <dgm:spPr/>
      <dgm:t>
        <a:bodyPr/>
        <a:lstStyle/>
        <a:p>
          <a:endParaRPr lang="es-CL"/>
        </a:p>
      </dgm:t>
    </dgm:pt>
    <dgm:pt modelId="{7FFD9491-715C-4802-83A3-AAA88F16F61E}" type="pres">
      <dgm:prSet presAssocID="{2A499849-A5BE-431A-86F6-9107C664428A}" presName="Name0" presStyleCnt="0">
        <dgm:presLayoutVars>
          <dgm:dir/>
          <dgm:animLvl val="lvl"/>
          <dgm:resizeHandles val="exact"/>
        </dgm:presLayoutVars>
      </dgm:prSet>
      <dgm:spPr/>
    </dgm:pt>
    <dgm:pt modelId="{BC6C87CE-41D4-4DFC-BD26-0AC2A1C7CC2A}" type="pres">
      <dgm:prSet presAssocID="{168ACE26-FFE5-4CD1-9286-6E2454AA1517}" presName="parTxOnly" presStyleLbl="node1" presStyleIdx="0" presStyleCnt="4">
        <dgm:presLayoutVars>
          <dgm:chMax val="0"/>
          <dgm:chPref val="0"/>
          <dgm:bulletEnabled val="1"/>
        </dgm:presLayoutVars>
      </dgm:prSet>
      <dgm:spPr/>
      <dgm:t>
        <a:bodyPr/>
        <a:lstStyle/>
        <a:p>
          <a:endParaRPr lang="es-CL"/>
        </a:p>
      </dgm:t>
    </dgm:pt>
    <dgm:pt modelId="{D141D125-31C0-4B93-ABE9-E7F160518DC0}" type="pres">
      <dgm:prSet presAssocID="{53E25521-2EDE-4233-A2C5-8D4269BC280C}" presName="parTxOnlySpace" presStyleCnt="0"/>
      <dgm:spPr/>
    </dgm:pt>
    <dgm:pt modelId="{22401054-A5B1-4D8A-B869-F181001FB75B}" type="pres">
      <dgm:prSet presAssocID="{9F1DCEDC-14D3-42C9-ADCC-106C679AFAC8}" presName="parTxOnly" presStyleLbl="node1" presStyleIdx="1" presStyleCnt="4">
        <dgm:presLayoutVars>
          <dgm:chMax val="0"/>
          <dgm:chPref val="0"/>
          <dgm:bulletEnabled val="1"/>
        </dgm:presLayoutVars>
      </dgm:prSet>
      <dgm:spPr/>
      <dgm:t>
        <a:bodyPr/>
        <a:lstStyle/>
        <a:p>
          <a:endParaRPr lang="es-CL"/>
        </a:p>
      </dgm:t>
    </dgm:pt>
    <dgm:pt modelId="{9C9EAA9C-1A72-45D1-BB2E-FEB12CD3AFE9}" type="pres">
      <dgm:prSet presAssocID="{C5CAA534-BC1F-45D5-AC69-DBF6CB99B8FD}" presName="parTxOnlySpace" presStyleCnt="0"/>
      <dgm:spPr/>
    </dgm:pt>
    <dgm:pt modelId="{6C46483B-079B-434B-B0BB-8C29E0D1FA25}" type="pres">
      <dgm:prSet presAssocID="{A776ABEE-BC52-4CBD-9BE3-F5CFCAFCB3A7}" presName="parTxOnly" presStyleLbl="node1" presStyleIdx="2" presStyleCnt="4">
        <dgm:presLayoutVars>
          <dgm:chMax val="0"/>
          <dgm:chPref val="0"/>
          <dgm:bulletEnabled val="1"/>
        </dgm:presLayoutVars>
      </dgm:prSet>
      <dgm:spPr/>
      <dgm:t>
        <a:bodyPr/>
        <a:lstStyle/>
        <a:p>
          <a:endParaRPr lang="es-CL"/>
        </a:p>
      </dgm:t>
    </dgm:pt>
    <dgm:pt modelId="{474C21D9-F69A-4A09-9AF8-F1016F41BE5C}" type="pres">
      <dgm:prSet presAssocID="{BC76879D-5B78-4CF3-B5F5-F68173992384}" presName="parTxOnlySpace" presStyleCnt="0"/>
      <dgm:spPr/>
    </dgm:pt>
    <dgm:pt modelId="{A5567899-5079-4E47-9F8F-DA315BCD3C34}" type="pres">
      <dgm:prSet presAssocID="{32259B05-AE27-4CBE-AC99-DC40D84CA994}" presName="parTxOnly" presStyleLbl="node1" presStyleIdx="3" presStyleCnt="4">
        <dgm:presLayoutVars>
          <dgm:chMax val="0"/>
          <dgm:chPref val="0"/>
          <dgm:bulletEnabled val="1"/>
        </dgm:presLayoutVars>
      </dgm:prSet>
      <dgm:spPr/>
      <dgm:t>
        <a:bodyPr/>
        <a:lstStyle/>
        <a:p>
          <a:endParaRPr lang="es-CL"/>
        </a:p>
      </dgm:t>
    </dgm:pt>
  </dgm:ptLst>
  <dgm:cxnLst>
    <dgm:cxn modelId="{2438A6C1-1E01-4661-94F1-64FAA3A05433}" srcId="{2A499849-A5BE-431A-86F6-9107C664428A}" destId="{A776ABEE-BC52-4CBD-9BE3-F5CFCAFCB3A7}" srcOrd="2" destOrd="0" parTransId="{3A12BFE0-D8C9-4B55-BA6E-741601F33130}" sibTransId="{BC76879D-5B78-4CF3-B5F5-F68173992384}"/>
    <dgm:cxn modelId="{2CC9A726-1C96-4B45-841E-896B16972F41}" srcId="{2A499849-A5BE-431A-86F6-9107C664428A}" destId="{9F1DCEDC-14D3-42C9-ADCC-106C679AFAC8}" srcOrd="1" destOrd="0" parTransId="{700068D0-11B7-4B1B-88D5-2870E45D5211}" sibTransId="{C5CAA534-BC1F-45D5-AC69-DBF6CB99B8FD}"/>
    <dgm:cxn modelId="{B12975EB-1BE1-4D29-A170-54FFFD972422}" type="presOf" srcId="{168ACE26-FFE5-4CD1-9286-6E2454AA1517}" destId="{BC6C87CE-41D4-4DFC-BD26-0AC2A1C7CC2A}" srcOrd="0" destOrd="0" presId="urn:microsoft.com/office/officeart/2005/8/layout/chevron1"/>
    <dgm:cxn modelId="{C2637A42-68C8-4EBE-8293-A24CC1ED82FA}" type="presOf" srcId="{A776ABEE-BC52-4CBD-9BE3-F5CFCAFCB3A7}" destId="{6C46483B-079B-434B-B0BB-8C29E0D1FA25}" srcOrd="0" destOrd="0" presId="urn:microsoft.com/office/officeart/2005/8/layout/chevron1"/>
    <dgm:cxn modelId="{7655ECD9-B679-48C2-BA70-CA67C15E298C}" type="presOf" srcId="{32259B05-AE27-4CBE-AC99-DC40D84CA994}" destId="{A5567899-5079-4E47-9F8F-DA315BCD3C34}" srcOrd="0" destOrd="0" presId="urn:microsoft.com/office/officeart/2005/8/layout/chevron1"/>
    <dgm:cxn modelId="{DC7423E4-F8F8-4910-90A3-CBE116BBF6EF}" type="presOf" srcId="{9F1DCEDC-14D3-42C9-ADCC-106C679AFAC8}" destId="{22401054-A5B1-4D8A-B869-F181001FB75B}" srcOrd="0" destOrd="0" presId="urn:microsoft.com/office/officeart/2005/8/layout/chevron1"/>
    <dgm:cxn modelId="{A76D6570-4BF9-4464-B30D-A3DA0BB4B92C}" srcId="{2A499849-A5BE-431A-86F6-9107C664428A}" destId="{168ACE26-FFE5-4CD1-9286-6E2454AA1517}" srcOrd="0" destOrd="0" parTransId="{DA2D88B2-BCAE-4523-AE89-FD3C9F1D8E89}" sibTransId="{53E25521-2EDE-4233-A2C5-8D4269BC280C}"/>
    <dgm:cxn modelId="{D7CEB3C8-80D0-47C1-AE5D-74BDA5662D2A}" type="presOf" srcId="{2A499849-A5BE-431A-86F6-9107C664428A}" destId="{7FFD9491-715C-4802-83A3-AAA88F16F61E}" srcOrd="0" destOrd="0" presId="urn:microsoft.com/office/officeart/2005/8/layout/chevron1"/>
    <dgm:cxn modelId="{2DE23370-CD22-4CB7-A293-7107BBD1C9E8}" srcId="{2A499849-A5BE-431A-86F6-9107C664428A}" destId="{32259B05-AE27-4CBE-AC99-DC40D84CA994}" srcOrd="3" destOrd="0" parTransId="{C433FACA-9D44-4AEC-BCCB-31BA1E9B031F}" sibTransId="{57F9297E-A2BF-4765-BA24-B1263EDD9444}"/>
    <dgm:cxn modelId="{62693691-7EC0-4B1B-906D-47E03AC57556}" type="presParOf" srcId="{7FFD9491-715C-4802-83A3-AAA88F16F61E}" destId="{BC6C87CE-41D4-4DFC-BD26-0AC2A1C7CC2A}" srcOrd="0" destOrd="0" presId="urn:microsoft.com/office/officeart/2005/8/layout/chevron1"/>
    <dgm:cxn modelId="{B3B7A24D-7E76-495B-A04F-3C4DEAD4ED3C}" type="presParOf" srcId="{7FFD9491-715C-4802-83A3-AAA88F16F61E}" destId="{D141D125-31C0-4B93-ABE9-E7F160518DC0}" srcOrd="1" destOrd="0" presId="urn:microsoft.com/office/officeart/2005/8/layout/chevron1"/>
    <dgm:cxn modelId="{8569244E-2437-47AB-86D6-3FE52E89EF82}" type="presParOf" srcId="{7FFD9491-715C-4802-83A3-AAA88F16F61E}" destId="{22401054-A5B1-4D8A-B869-F181001FB75B}" srcOrd="2" destOrd="0" presId="urn:microsoft.com/office/officeart/2005/8/layout/chevron1"/>
    <dgm:cxn modelId="{B6A33F53-F0DF-45D4-AA64-980D694B14EB}" type="presParOf" srcId="{7FFD9491-715C-4802-83A3-AAA88F16F61E}" destId="{9C9EAA9C-1A72-45D1-BB2E-FEB12CD3AFE9}" srcOrd="3" destOrd="0" presId="urn:microsoft.com/office/officeart/2005/8/layout/chevron1"/>
    <dgm:cxn modelId="{35AD7A9C-C03F-4BEE-BF6C-A2D60E800B54}" type="presParOf" srcId="{7FFD9491-715C-4802-83A3-AAA88F16F61E}" destId="{6C46483B-079B-434B-B0BB-8C29E0D1FA25}" srcOrd="4" destOrd="0" presId="urn:microsoft.com/office/officeart/2005/8/layout/chevron1"/>
    <dgm:cxn modelId="{32F2E4F0-5DBB-46B1-A644-DF8E90E99B2E}" type="presParOf" srcId="{7FFD9491-715C-4802-83A3-AAA88F16F61E}" destId="{474C21D9-F69A-4A09-9AF8-F1016F41BE5C}" srcOrd="5" destOrd="0" presId="urn:microsoft.com/office/officeart/2005/8/layout/chevron1"/>
    <dgm:cxn modelId="{2F8AF928-F0A8-4EA5-A030-F53627CAB490}" type="presParOf" srcId="{7FFD9491-715C-4802-83A3-AAA88F16F61E}" destId="{A5567899-5079-4E47-9F8F-DA315BCD3C34}"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99849-A5BE-431A-86F6-9107C664428A}" type="doc">
      <dgm:prSet loTypeId="urn:microsoft.com/office/officeart/2005/8/layout/chevron1" loCatId="process" qsTypeId="urn:microsoft.com/office/officeart/2005/8/quickstyle/simple5" qsCatId="simple" csTypeId="urn:microsoft.com/office/officeart/2005/8/colors/accent1_2" csCatId="accent1" phldr="1"/>
      <dgm:spPr/>
    </dgm:pt>
    <dgm:pt modelId="{168ACE26-FFE5-4CD1-9286-6E2454AA1517}">
      <dgm:prSet phldrT="[Texto]"/>
      <dgm:spPr/>
      <dgm:t>
        <a:bodyPr/>
        <a:lstStyle/>
        <a:p>
          <a:r>
            <a:rPr lang="es-CL" dirty="0" smtClean="0"/>
            <a:t>Cliente envía respaldo de documentación para operación de </a:t>
          </a:r>
          <a:r>
            <a:rPr lang="es-CL" dirty="0" err="1" smtClean="0"/>
            <a:t>factoring</a:t>
          </a:r>
          <a:endParaRPr lang="es-CL" dirty="0"/>
        </a:p>
      </dgm:t>
    </dgm:pt>
    <dgm:pt modelId="{DA2D88B2-BCAE-4523-AE89-FD3C9F1D8E89}" type="parTrans" cxnId="{A76D6570-4BF9-4464-B30D-A3DA0BB4B92C}">
      <dgm:prSet/>
      <dgm:spPr/>
      <dgm:t>
        <a:bodyPr/>
        <a:lstStyle/>
        <a:p>
          <a:endParaRPr lang="es-CL"/>
        </a:p>
      </dgm:t>
    </dgm:pt>
    <dgm:pt modelId="{53E25521-2EDE-4233-A2C5-8D4269BC280C}" type="sibTrans" cxnId="{A76D6570-4BF9-4464-B30D-A3DA0BB4B92C}">
      <dgm:prSet/>
      <dgm:spPr/>
      <dgm:t>
        <a:bodyPr/>
        <a:lstStyle/>
        <a:p>
          <a:endParaRPr lang="es-CL"/>
        </a:p>
      </dgm:t>
    </dgm:pt>
    <dgm:pt modelId="{9F1DCEDC-14D3-42C9-ADCC-106C679AFAC8}">
      <dgm:prSet phldrT="[Texto]"/>
      <dgm:spPr/>
      <dgm:t>
        <a:bodyPr/>
        <a:lstStyle/>
        <a:p>
          <a:r>
            <a:rPr lang="es-CL" dirty="0" smtClean="0"/>
            <a:t>N1 Factoring se contacta con la empresa deudora para verificar información</a:t>
          </a:r>
          <a:endParaRPr lang="es-CL" dirty="0"/>
        </a:p>
      </dgm:t>
    </dgm:pt>
    <dgm:pt modelId="{700068D0-11B7-4B1B-88D5-2870E45D5211}" type="parTrans" cxnId="{2CC9A726-1C96-4B45-841E-896B16972F41}">
      <dgm:prSet/>
      <dgm:spPr/>
      <dgm:t>
        <a:bodyPr/>
        <a:lstStyle/>
        <a:p>
          <a:endParaRPr lang="es-CL"/>
        </a:p>
      </dgm:t>
    </dgm:pt>
    <dgm:pt modelId="{C5CAA534-BC1F-45D5-AC69-DBF6CB99B8FD}" type="sibTrans" cxnId="{2CC9A726-1C96-4B45-841E-896B16972F41}">
      <dgm:prSet/>
      <dgm:spPr/>
      <dgm:t>
        <a:bodyPr/>
        <a:lstStyle/>
        <a:p>
          <a:endParaRPr lang="es-CL"/>
        </a:p>
      </dgm:t>
    </dgm:pt>
    <dgm:pt modelId="{32259B05-AE27-4CBE-AC99-DC40D84CA994}">
      <dgm:prSet phldrT="[Texto]"/>
      <dgm:spPr/>
      <dgm:t>
        <a:bodyPr/>
        <a:lstStyle/>
        <a:p>
          <a:r>
            <a:rPr lang="es-CL" dirty="0" smtClean="0"/>
            <a:t>Firma de carta guía </a:t>
          </a:r>
          <a:r>
            <a:rPr lang="es-CL" dirty="0" smtClean="0"/>
            <a:t>y contrato de cesión </a:t>
          </a:r>
          <a:r>
            <a:rPr lang="es-CL" dirty="0" smtClean="0"/>
            <a:t>de créditos</a:t>
          </a:r>
          <a:endParaRPr lang="es-CL" dirty="0"/>
        </a:p>
      </dgm:t>
    </dgm:pt>
    <dgm:pt modelId="{C433FACA-9D44-4AEC-BCCB-31BA1E9B031F}" type="parTrans" cxnId="{2DE23370-CD22-4CB7-A293-7107BBD1C9E8}">
      <dgm:prSet/>
      <dgm:spPr/>
      <dgm:t>
        <a:bodyPr/>
        <a:lstStyle/>
        <a:p>
          <a:endParaRPr lang="es-CL"/>
        </a:p>
      </dgm:t>
    </dgm:pt>
    <dgm:pt modelId="{57F9297E-A2BF-4765-BA24-B1263EDD9444}" type="sibTrans" cxnId="{2DE23370-CD22-4CB7-A293-7107BBD1C9E8}">
      <dgm:prSet/>
      <dgm:spPr/>
      <dgm:t>
        <a:bodyPr/>
        <a:lstStyle/>
        <a:p>
          <a:endParaRPr lang="es-CL"/>
        </a:p>
      </dgm:t>
    </dgm:pt>
    <dgm:pt modelId="{A776ABEE-BC52-4CBD-9BE3-F5CFCAFCB3A7}">
      <dgm:prSet/>
      <dgm:spPr/>
      <dgm:t>
        <a:bodyPr/>
        <a:lstStyle/>
        <a:p>
          <a:r>
            <a:rPr lang="es-CL" dirty="0" smtClean="0"/>
            <a:t>Cliente debe realizar </a:t>
          </a:r>
          <a:r>
            <a:rPr lang="es-CL" dirty="0" smtClean="0"/>
            <a:t>cesión </a:t>
          </a:r>
          <a:r>
            <a:rPr lang="es-CL" dirty="0" smtClean="0"/>
            <a:t>de la factura </a:t>
          </a:r>
          <a:r>
            <a:rPr lang="es-CL" dirty="0" smtClean="0"/>
            <a:t>(ante SII si es electrónica y endosar con huella y firma si es de papel) </a:t>
          </a:r>
          <a:endParaRPr lang="es-CL" dirty="0"/>
        </a:p>
      </dgm:t>
    </dgm:pt>
    <dgm:pt modelId="{3A12BFE0-D8C9-4B55-BA6E-741601F33130}" type="parTrans" cxnId="{2438A6C1-1E01-4661-94F1-64FAA3A05433}">
      <dgm:prSet/>
      <dgm:spPr/>
      <dgm:t>
        <a:bodyPr/>
        <a:lstStyle/>
        <a:p>
          <a:endParaRPr lang="es-CL"/>
        </a:p>
      </dgm:t>
    </dgm:pt>
    <dgm:pt modelId="{BC76879D-5B78-4CF3-B5F5-F68173992384}" type="sibTrans" cxnId="{2438A6C1-1E01-4661-94F1-64FAA3A05433}">
      <dgm:prSet/>
      <dgm:spPr/>
      <dgm:t>
        <a:bodyPr/>
        <a:lstStyle/>
        <a:p>
          <a:endParaRPr lang="es-CL"/>
        </a:p>
      </dgm:t>
    </dgm:pt>
    <dgm:pt modelId="{7FFD9491-715C-4802-83A3-AAA88F16F61E}" type="pres">
      <dgm:prSet presAssocID="{2A499849-A5BE-431A-86F6-9107C664428A}" presName="Name0" presStyleCnt="0">
        <dgm:presLayoutVars>
          <dgm:dir/>
          <dgm:animLvl val="lvl"/>
          <dgm:resizeHandles val="exact"/>
        </dgm:presLayoutVars>
      </dgm:prSet>
      <dgm:spPr/>
    </dgm:pt>
    <dgm:pt modelId="{BC6C87CE-41D4-4DFC-BD26-0AC2A1C7CC2A}" type="pres">
      <dgm:prSet presAssocID="{168ACE26-FFE5-4CD1-9286-6E2454AA1517}" presName="parTxOnly" presStyleLbl="node1" presStyleIdx="0" presStyleCnt="4">
        <dgm:presLayoutVars>
          <dgm:chMax val="0"/>
          <dgm:chPref val="0"/>
          <dgm:bulletEnabled val="1"/>
        </dgm:presLayoutVars>
      </dgm:prSet>
      <dgm:spPr/>
      <dgm:t>
        <a:bodyPr/>
        <a:lstStyle/>
        <a:p>
          <a:endParaRPr lang="es-CL"/>
        </a:p>
      </dgm:t>
    </dgm:pt>
    <dgm:pt modelId="{D141D125-31C0-4B93-ABE9-E7F160518DC0}" type="pres">
      <dgm:prSet presAssocID="{53E25521-2EDE-4233-A2C5-8D4269BC280C}" presName="parTxOnlySpace" presStyleCnt="0"/>
      <dgm:spPr/>
    </dgm:pt>
    <dgm:pt modelId="{22401054-A5B1-4D8A-B869-F181001FB75B}" type="pres">
      <dgm:prSet presAssocID="{9F1DCEDC-14D3-42C9-ADCC-106C679AFAC8}" presName="parTxOnly" presStyleLbl="node1" presStyleIdx="1" presStyleCnt="4">
        <dgm:presLayoutVars>
          <dgm:chMax val="0"/>
          <dgm:chPref val="0"/>
          <dgm:bulletEnabled val="1"/>
        </dgm:presLayoutVars>
      </dgm:prSet>
      <dgm:spPr/>
      <dgm:t>
        <a:bodyPr/>
        <a:lstStyle/>
        <a:p>
          <a:endParaRPr lang="es-CL"/>
        </a:p>
      </dgm:t>
    </dgm:pt>
    <dgm:pt modelId="{9C9EAA9C-1A72-45D1-BB2E-FEB12CD3AFE9}" type="pres">
      <dgm:prSet presAssocID="{C5CAA534-BC1F-45D5-AC69-DBF6CB99B8FD}" presName="parTxOnlySpace" presStyleCnt="0"/>
      <dgm:spPr/>
    </dgm:pt>
    <dgm:pt modelId="{6C46483B-079B-434B-B0BB-8C29E0D1FA25}" type="pres">
      <dgm:prSet presAssocID="{A776ABEE-BC52-4CBD-9BE3-F5CFCAFCB3A7}" presName="parTxOnly" presStyleLbl="node1" presStyleIdx="2" presStyleCnt="4">
        <dgm:presLayoutVars>
          <dgm:chMax val="0"/>
          <dgm:chPref val="0"/>
          <dgm:bulletEnabled val="1"/>
        </dgm:presLayoutVars>
      </dgm:prSet>
      <dgm:spPr/>
      <dgm:t>
        <a:bodyPr/>
        <a:lstStyle/>
        <a:p>
          <a:endParaRPr lang="es-CL"/>
        </a:p>
      </dgm:t>
    </dgm:pt>
    <dgm:pt modelId="{474C21D9-F69A-4A09-9AF8-F1016F41BE5C}" type="pres">
      <dgm:prSet presAssocID="{BC76879D-5B78-4CF3-B5F5-F68173992384}" presName="parTxOnlySpace" presStyleCnt="0"/>
      <dgm:spPr/>
    </dgm:pt>
    <dgm:pt modelId="{A5567899-5079-4E47-9F8F-DA315BCD3C34}" type="pres">
      <dgm:prSet presAssocID="{32259B05-AE27-4CBE-AC99-DC40D84CA994}" presName="parTxOnly" presStyleLbl="node1" presStyleIdx="3" presStyleCnt="4">
        <dgm:presLayoutVars>
          <dgm:chMax val="0"/>
          <dgm:chPref val="0"/>
          <dgm:bulletEnabled val="1"/>
        </dgm:presLayoutVars>
      </dgm:prSet>
      <dgm:spPr/>
      <dgm:t>
        <a:bodyPr/>
        <a:lstStyle/>
        <a:p>
          <a:endParaRPr lang="es-CL"/>
        </a:p>
      </dgm:t>
    </dgm:pt>
  </dgm:ptLst>
  <dgm:cxnLst>
    <dgm:cxn modelId="{0E662177-F413-49F8-AE49-3581E78E3730}" type="presOf" srcId="{168ACE26-FFE5-4CD1-9286-6E2454AA1517}" destId="{BC6C87CE-41D4-4DFC-BD26-0AC2A1C7CC2A}" srcOrd="0" destOrd="0" presId="urn:microsoft.com/office/officeart/2005/8/layout/chevron1"/>
    <dgm:cxn modelId="{2438A6C1-1E01-4661-94F1-64FAA3A05433}" srcId="{2A499849-A5BE-431A-86F6-9107C664428A}" destId="{A776ABEE-BC52-4CBD-9BE3-F5CFCAFCB3A7}" srcOrd="2" destOrd="0" parTransId="{3A12BFE0-D8C9-4B55-BA6E-741601F33130}" sibTransId="{BC76879D-5B78-4CF3-B5F5-F68173992384}"/>
    <dgm:cxn modelId="{2CC9A726-1C96-4B45-841E-896B16972F41}" srcId="{2A499849-A5BE-431A-86F6-9107C664428A}" destId="{9F1DCEDC-14D3-42C9-ADCC-106C679AFAC8}" srcOrd="1" destOrd="0" parTransId="{700068D0-11B7-4B1B-88D5-2870E45D5211}" sibTransId="{C5CAA534-BC1F-45D5-AC69-DBF6CB99B8FD}"/>
    <dgm:cxn modelId="{CA5A8597-AF57-4F2A-B914-2D51DA6C2F6C}" type="presOf" srcId="{9F1DCEDC-14D3-42C9-ADCC-106C679AFAC8}" destId="{22401054-A5B1-4D8A-B869-F181001FB75B}" srcOrd="0" destOrd="0" presId="urn:microsoft.com/office/officeart/2005/8/layout/chevron1"/>
    <dgm:cxn modelId="{4A1CDFA6-0F1F-4B97-A77D-D7FE99D52454}" type="presOf" srcId="{32259B05-AE27-4CBE-AC99-DC40D84CA994}" destId="{A5567899-5079-4E47-9F8F-DA315BCD3C34}" srcOrd="0" destOrd="0" presId="urn:microsoft.com/office/officeart/2005/8/layout/chevron1"/>
    <dgm:cxn modelId="{A76D6570-4BF9-4464-B30D-A3DA0BB4B92C}" srcId="{2A499849-A5BE-431A-86F6-9107C664428A}" destId="{168ACE26-FFE5-4CD1-9286-6E2454AA1517}" srcOrd="0" destOrd="0" parTransId="{DA2D88B2-BCAE-4523-AE89-FD3C9F1D8E89}" sibTransId="{53E25521-2EDE-4233-A2C5-8D4269BC280C}"/>
    <dgm:cxn modelId="{5E545596-F5E7-4A3C-B555-39B0B6A250C3}" type="presOf" srcId="{A776ABEE-BC52-4CBD-9BE3-F5CFCAFCB3A7}" destId="{6C46483B-079B-434B-B0BB-8C29E0D1FA25}" srcOrd="0" destOrd="0" presId="urn:microsoft.com/office/officeart/2005/8/layout/chevron1"/>
    <dgm:cxn modelId="{2DE23370-CD22-4CB7-A293-7107BBD1C9E8}" srcId="{2A499849-A5BE-431A-86F6-9107C664428A}" destId="{32259B05-AE27-4CBE-AC99-DC40D84CA994}" srcOrd="3" destOrd="0" parTransId="{C433FACA-9D44-4AEC-BCCB-31BA1E9B031F}" sibTransId="{57F9297E-A2BF-4765-BA24-B1263EDD9444}"/>
    <dgm:cxn modelId="{432A9FCA-2C45-47E5-ACAB-D63914065168}" type="presOf" srcId="{2A499849-A5BE-431A-86F6-9107C664428A}" destId="{7FFD9491-715C-4802-83A3-AAA88F16F61E}" srcOrd="0" destOrd="0" presId="urn:microsoft.com/office/officeart/2005/8/layout/chevron1"/>
    <dgm:cxn modelId="{F1DFAE92-3B75-4F64-BBF1-74E746C41158}" type="presParOf" srcId="{7FFD9491-715C-4802-83A3-AAA88F16F61E}" destId="{BC6C87CE-41D4-4DFC-BD26-0AC2A1C7CC2A}" srcOrd="0" destOrd="0" presId="urn:microsoft.com/office/officeart/2005/8/layout/chevron1"/>
    <dgm:cxn modelId="{D9DFE1EB-5D67-4669-97F0-BFEF44AB9EA9}" type="presParOf" srcId="{7FFD9491-715C-4802-83A3-AAA88F16F61E}" destId="{D141D125-31C0-4B93-ABE9-E7F160518DC0}" srcOrd="1" destOrd="0" presId="urn:microsoft.com/office/officeart/2005/8/layout/chevron1"/>
    <dgm:cxn modelId="{50270CE2-1FF2-4670-9FCA-72DB79E781B2}" type="presParOf" srcId="{7FFD9491-715C-4802-83A3-AAA88F16F61E}" destId="{22401054-A5B1-4D8A-B869-F181001FB75B}" srcOrd="2" destOrd="0" presId="urn:microsoft.com/office/officeart/2005/8/layout/chevron1"/>
    <dgm:cxn modelId="{F8D41C11-0799-4FAD-B248-4B1486214C0D}" type="presParOf" srcId="{7FFD9491-715C-4802-83A3-AAA88F16F61E}" destId="{9C9EAA9C-1A72-45D1-BB2E-FEB12CD3AFE9}" srcOrd="3" destOrd="0" presId="urn:microsoft.com/office/officeart/2005/8/layout/chevron1"/>
    <dgm:cxn modelId="{4A86A11E-5F9D-426C-8248-AE0BF93184B2}" type="presParOf" srcId="{7FFD9491-715C-4802-83A3-AAA88F16F61E}" destId="{6C46483B-079B-434B-B0BB-8C29E0D1FA25}" srcOrd="4" destOrd="0" presId="urn:microsoft.com/office/officeart/2005/8/layout/chevron1"/>
    <dgm:cxn modelId="{4C3831D8-19A2-413D-AA82-EE00FB3A6A57}" type="presParOf" srcId="{7FFD9491-715C-4802-83A3-AAA88F16F61E}" destId="{474C21D9-F69A-4A09-9AF8-F1016F41BE5C}" srcOrd="5" destOrd="0" presId="urn:microsoft.com/office/officeart/2005/8/layout/chevron1"/>
    <dgm:cxn modelId="{A625A87B-D24E-41EA-974F-BC7830D31524}" type="presParOf" srcId="{7FFD9491-715C-4802-83A3-AAA88F16F61E}" destId="{A5567899-5079-4E47-9F8F-DA315BCD3C34}" srcOrd="6"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499849-A5BE-431A-86F6-9107C664428A}" type="doc">
      <dgm:prSet loTypeId="urn:microsoft.com/office/officeart/2005/8/layout/chevron1" loCatId="process" qsTypeId="urn:microsoft.com/office/officeart/2005/8/quickstyle/simple5" qsCatId="simple" csTypeId="urn:microsoft.com/office/officeart/2005/8/colors/accent1_2" csCatId="accent1" phldr="1"/>
      <dgm:spPr/>
    </dgm:pt>
    <dgm:pt modelId="{168ACE26-FFE5-4CD1-9286-6E2454AA1517}">
      <dgm:prSet phldrT="[Texto]"/>
      <dgm:spPr/>
      <dgm:t>
        <a:bodyPr/>
        <a:lstStyle/>
        <a:p>
          <a:r>
            <a:rPr lang="es-CL" dirty="0" smtClean="0"/>
            <a:t>N1 Factoring realiza liquidación de operación</a:t>
          </a:r>
          <a:endParaRPr lang="es-CL" dirty="0"/>
        </a:p>
      </dgm:t>
    </dgm:pt>
    <dgm:pt modelId="{DA2D88B2-BCAE-4523-AE89-FD3C9F1D8E89}" type="parTrans" cxnId="{A76D6570-4BF9-4464-B30D-A3DA0BB4B92C}">
      <dgm:prSet/>
      <dgm:spPr/>
      <dgm:t>
        <a:bodyPr/>
        <a:lstStyle/>
        <a:p>
          <a:endParaRPr lang="es-CL"/>
        </a:p>
      </dgm:t>
    </dgm:pt>
    <dgm:pt modelId="{53E25521-2EDE-4233-A2C5-8D4269BC280C}" type="sibTrans" cxnId="{A76D6570-4BF9-4464-B30D-A3DA0BB4B92C}">
      <dgm:prSet/>
      <dgm:spPr/>
      <dgm:t>
        <a:bodyPr/>
        <a:lstStyle/>
        <a:p>
          <a:endParaRPr lang="es-CL"/>
        </a:p>
      </dgm:t>
    </dgm:pt>
    <dgm:pt modelId="{9F1DCEDC-14D3-42C9-ADCC-106C679AFAC8}">
      <dgm:prSet phldrT="[Texto]"/>
      <dgm:spPr/>
      <dgm:t>
        <a:bodyPr/>
        <a:lstStyle/>
        <a:p>
          <a:r>
            <a:rPr lang="es-CL" dirty="0" smtClean="0"/>
            <a:t>Aprobada liquidación N1 Factoring procede a la </a:t>
          </a:r>
          <a:r>
            <a:rPr lang="es-CL" dirty="0" smtClean="0"/>
            <a:t>transferencia</a:t>
          </a:r>
          <a:endParaRPr lang="es-CL" dirty="0"/>
        </a:p>
      </dgm:t>
    </dgm:pt>
    <dgm:pt modelId="{700068D0-11B7-4B1B-88D5-2870E45D5211}" type="parTrans" cxnId="{2CC9A726-1C96-4B45-841E-896B16972F41}">
      <dgm:prSet/>
      <dgm:spPr/>
      <dgm:t>
        <a:bodyPr/>
        <a:lstStyle/>
        <a:p>
          <a:endParaRPr lang="es-CL"/>
        </a:p>
      </dgm:t>
    </dgm:pt>
    <dgm:pt modelId="{C5CAA534-BC1F-45D5-AC69-DBF6CB99B8FD}" type="sibTrans" cxnId="{2CC9A726-1C96-4B45-841E-896B16972F41}">
      <dgm:prSet/>
      <dgm:spPr/>
      <dgm:t>
        <a:bodyPr/>
        <a:lstStyle/>
        <a:p>
          <a:endParaRPr lang="es-CL"/>
        </a:p>
      </dgm:t>
    </dgm:pt>
    <dgm:pt modelId="{7FFD9491-715C-4802-83A3-AAA88F16F61E}" type="pres">
      <dgm:prSet presAssocID="{2A499849-A5BE-431A-86F6-9107C664428A}" presName="Name0" presStyleCnt="0">
        <dgm:presLayoutVars>
          <dgm:dir/>
          <dgm:animLvl val="lvl"/>
          <dgm:resizeHandles val="exact"/>
        </dgm:presLayoutVars>
      </dgm:prSet>
      <dgm:spPr/>
    </dgm:pt>
    <dgm:pt modelId="{BC6C87CE-41D4-4DFC-BD26-0AC2A1C7CC2A}" type="pres">
      <dgm:prSet presAssocID="{168ACE26-FFE5-4CD1-9286-6E2454AA1517}" presName="parTxOnly" presStyleLbl="node1" presStyleIdx="0" presStyleCnt="2">
        <dgm:presLayoutVars>
          <dgm:chMax val="0"/>
          <dgm:chPref val="0"/>
          <dgm:bulletEnabled val="1"/>
        </dgm:presLayoutVars>
      </dgm:prSet>
      <dgm:spPr/>
      <dgm:t>
        <a:bodyPr/>
        <a:lstStyle/>
        <a:p>
          <a:endParaRPr lang="es-CL"/>
        </a:p>
      </dgm:t>
    </dgm:pt>
    <dgm:pt modelId="{D141D125-31C0-4B93-ABE9-E7F160518DC0}" type="pres">
      <dgm:prSet presAssocID="{53E25521-2EDE-4233-A2C5-8D4269BC280C}" presName="parTxOnlySpace" presStyleCnt="0"/>
      <dgm:spPr/>
    </dgm:pt>
    <dgm:pt modelId="{22401054-A5B1-4D8A-B869-F181001FB75B}" type="pres">
      <dgm:prSet presAssocID="{9F1DCEDC-14D3-42C9-ADCC-106C679AFAC8}" presName="parTxOnly" presStyleLbl="node1" presStyleIdx="1" presStyleCnt="2">
        <dgm:presLayoutVars>
          <dgm:chMax val="0"/>
          <dgm:chPref val="0"/>
          <dgm:bulletEnabled val="1"/>
        </dgm:presLayoutVars>
      </dgm:prSet>
      <dgm:spPr/>
      <dgm:t>
        <a:bodyPr/>
        <a:lstStyle/>
        <a:p>
          <a:endParaRPr lang="es-CL"/>
        </a:p>
      </dgm:t>
    </dgm:pt>
  </dgm:ptLst>
  <dgm:cxnLst>
    <dgm:cxn modelId="{4785ADB7-DDD8-4052-A6F8-64F78883C87B}" type="presOf" srcId="{9F1DCEDC-14D3-42C9-ADCC-106C679AFAC8}" destId="{22401054-A5B1-4D8A-B869-F181001FB75B}" srcOrd="0" destOrd="0" presId="urn:microsoft.com/office/officeart/2005/8/layout/chevron1"/>
    <dgm:cxn modelId="{2CC9A726-1C96-4B45-841E-896B16972F41}" srcId="{2A499849-A5BE-431A-86F6-9107C664428A}" destId="{9F1DCEDC-14D3-42C9-ADCC-106C679AFAC8}" srcOrd="1" destOrd="0" parTransId="{700068D0-11B7-4B1B-88D5-2870E45D5211}" sibTransId="{C5CAA534-BC1F-45D5-AC69-DBF6CB99B8FD}"/>
    <dgm:cxn modelId="{531F67CB-8A0A-40E3-89EA-648E10B1C76F}" type="presOf" srcId="{168ACE26-FFE5-4CD1-9286-6E2454AA1517}" destId="{BC6C87CE-41D4-4DFC-BD26-0AC2A1C7CC2A}" srcOrd="0" destOrd="0" presId="urn:microsoft.com/office/officeart/2005/8/layout/chevron1"/>
    <dgm:cxn modelId="{EAEBD03A-33DF-412A-A6D0-1179090938AC}" type="presOf" srcId="{2A499849-A5BE-431A-86F6-9107C664428A}" destId="{7FFD9491-715C-4802-83A3-AAA88F16F61E}" srcOrd="0" destOrd="0" presId="urn:microsoft.com/office/officeart/2005/8/layout/chevron1"/>
    <dgm:cxn modelId="{A76D6570-4BF9-4464-B30D-A3DA0BB4B92C}" srcId="{2A499849-A5BE-431A-86F6-9107C664428A}" destId="{168ACE26-FFE5-4CD1-9286-6E2454AA1517}" srcOrd="0" destOrd="0" parTransId="{DA2D88B2-BCAE-4523-AE89-FD3C9F1D8E89}" sibTransId="{53E25521-2EDE-4233-A2C5-8D4269BC280C}"/>
    <dgm:cxn modelId="{B803DA2E-A8F6-4BE8-92E8-C91DA53F60F5}" type="presParOf" srcId="{7FFD9491-715C-4802-83A3-AAA88F16F61E}" destId="{BC6C87CE-41D4-4DFC-BD26-0AC2A1C7CC2A}" srcOrd="0" destOrd="0" presId="urn:microsoft.com/office/officeart/2005/8/layout/chevron1"/>
    <dgm:cxn modelId="{6E8CB89C-9029-4A0D-987F-1728174A64E2}" type="presParOf" srcId="{7FFD9491-715C-4802-83A3-AAA88F16F61E}" destId="{D141D125-31C0-4B93-ABE9-E7F160518DC0}" srcOrd="1" destOrd="0" presId="urn:microsoft.com/office/officeart/2005/8/layout/chevron1"/>
    <dgm:cxn modelId="{429EAA73-86DE-4E16-A77E-021B07CD1F7D}" type="presParOf" srcId="{7FFD9491-715C-4802-83A3-AAA88F16F61E}" destId="{22401054-A5B1-4D8A-B869-F181001FB75B}" srcOrd="2"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C87CE-41D4-4DFC-BD26-0AC2A1C7CC2A}">
      <dsp:nvSpPr>
        <dsp:cNvPr id="0" name=""/>
        <dsp:cNvSpPr/>
      </dsp:nvSpPr>
      <dsp:spPr>
        <a:xfrm>
          <a:off x="3842" y="1584664"/>
          <a:ext cx="2236676" cy="89467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L" sz="1200" kern="1200" dirty="0" smtClean="0"/>
            <a:t>Recopilación de Documentación General, Legal y Financiero del Cliente</a:t>
          </a:r>
          <a:endParaRPr lang="es-CL" sz="1200" kern="1200" dirty="0"/>
        </a:p>
      </dsp:txBody>
      <dsp:txXfrm>
        <a:off x="451177" y="1584664"/>
        <a:ext cx="1342006" cy="894670"/>
      </dsp:txXfrm>
    </dsp:sp>
    <dsp:sp modelId="{22401054-A5B1-4D8A-B869-F181001FB75B}">
      <dsp:nvSpPr>
        <dsp:cNvPr id="0" name=""/>
        <dsp:cNvSpPr/>
      </dsp:nvSpPr>
      <dsp:spPr>
        <a:xfrm>
          <a:off x="2016851" y="1584664"/>
          <a:ext cx="2236676" cy="89467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L" sz="1200" kern="1200" dirty="0" smtClean="0"/>
            <a:t>Confección contrato marco</a:t>
          </a:r>
          <a:endParaRPr lang="es-CL" sz="1200" kern="1200" dirty="0"/>
        </a:p>
      </dsp:txBody>
      <dsp:txXfrm>
        <a:off x="2464186" y="1584664"/>
        <a:ext cx="1342006" cy="894670"/>
      </dsp:txXfrm>
    </dsp:sp>
    <dsp:sp modelId="{6C46483B-079B-434B-B0BB-8C29E0D1FA25}">
      <dsp:nvSpPr>
        <dsp:cNvPr id="0" name=""/>
        <dsp:cNvSpPr/>
      </dsp:nvSpPr>
      <dsp:spPr>
        <a:xfrm>
          <a:off x="4029860" y="1584664"/>
          <a:ext cx="2236676" cy="89467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L" sz="1200" kern="1200" dirty="0" smtClean="0"/>
            <a:t>Apertura de la línea de crédito en N1 Factoring</a:t>
          </a:r>
          <a:endParaRPr lang="es-CL" sz="1200" kern="1200" dirty="0"/>
        </a:p>
      </dsp:txBody>
      <dsp:txXfrm>
        <a:off x="4477195" y="1584664"/>
        <a:ext cx="1342006" cy="894670"/>
      </dsp:txXfrm>
    </dsp:sp>
    <dsp:sp modelId="{A5567899-5079-4E47-9F8F-DA315BCD3C34}">
      <dsp:nvSpPr>
        <dsp:cNvPr id="0" name=""/>
        <dsp:cNvSpPr/>
      </dsp:nvSpPr>
      <dsp:spPr>
        <a:xfrm>
          <a:off x="6042869" y="1584664"/>
          <a:ext cx="2236676" cy="89467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L" sz="1200" kern="1200" dirty="0" smtClean="0"/>
            <a:t>Firma de contrato marco por ambas partes ante notario</a:t>
          </a:r>
          <a:endParaRPr lang="es-CL" sz="1200" kern="1200" dirty="0"/>
        </a:p>
      </dsp:txBody>
      <dsp:txXfrm>
        <a:off x="6490204" y="1584664"/>
        <a:ext cx="1342006" cy="894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C87CE-41D4-4DFC-BD26-0AC2A1C7CC2A}">
      <dsp:nvSpPr>
        <dsp:cNvPr id="0" name=""/>
        <dsp:cNvSpPr/>
      </dsp:nvSpPr>
      <dsp:spPr>
        <a:xfrm>
          <a:off x="3842" y="1584664"/>
          <a:ext cx="2236676" cy="89467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s-CL" sz="1000" kern="1200" dirty="0" smtClean="0"/>
            <a:t>Cliente envía respaldo de documentación para operación de </a:t>
          </a:r>
          <a:r>
            <a:rPr lang="es-CL" sz="1000" kern="1200" dirty="0" err="1" smtClean="0"/>
            <a:t>factoring</a:t>
          </a:r>
          <a:endParaRPr lang="es-CL" sz="1000" kern="1200" dirty="0"/>
        </a:p>
      </dsp:txBody>
      <dsp:txXfrm>
        <a:off x="451177" y="1584664"/>
        <a:ext cx="1342006" cy="894670"/>
      </dsp:txXfrm>
    </dsp:sp>
    <dsp:sp modelId="{22401054-A5B1-4D8A-B869-F181001FB75B}">
      <dsp:nvSpPr>
        <dsp:cNvPr id="0" name=""/>
        <dsp:cNvSpPr/>
      </dsp:nvSpPr>
      <dsp:spPr>
        <a:xfrm>
          <a:off x="2016851" y="1584664"/>
          <a:ext cx="2236676" cy="89467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s-CL" sz="1000" kern="1200" dirty="0" smtClean="0"/>
            <a:t>N1 Factoring se contacta con la empresa deudora para verificar información</a:t>
          </a:r>
          <a:endParaRPr lang="es-CL" sz="1000" kern="1200" dirty="0"/>
        </a:p>
      </dsp:txBody>
      <dsp:txXfrm>
        <a:off x="2464186" y="1584664"/>
        <a:ext cx="1342006" cy="894670"/>
      </dsp:txXfrm>
    </dsp:sp>
    <dsp:sp modelId="{6C46483B-079B-434B-B0BB-8C29E0D1FA25}">
      <dsp:nvSpPr>
        <dsp:cNvPr id="0" name=""/>
        <dsp:cNvSpPr/>
      </dsp:nvSpPr>
      <dsp:spPr>
        <a:xfrm>
          <a:off x="4029860" y="1584664"/>
          <a:ext cx="2236676" cy="89467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s-CL" sz="1000" kern="1200" dirty="0" smtClean="0"/>
            <a:t>Cliente debe realizar </a:t>
          </a:r>
          <a:r>
            <a:rPr lang="es-CL" sz="1000" kern="1200" dirty="0" smtClean="0"/>
            <a:t>cesión </a:t>
          </a:r>
          <a:r>
            <a:rPr lang="es-CL" sz="1000" kern="1200" dirty="0" smtClean="0"/>
            <a:t>de la factura </a:t>
          </a:r>
          <a:r>
            <a:rPr lang="es-CL" sz="1000" kern="1200" dirty="0" smtClean="0"/>
            <a:t>(ante SII si es electrónica y endosar con huella y firma si es de papel) </a:t>
          </a:r>
          <a:endParaRPr lang="es-CL" sz="1000" kern="1200" dirty="0"/>
        </a:p>
      </dsp:txBody>
      <dsp:txXfrm>
        <a:off x="4477195" y="1584664"/>
        <a:ext cx="1342006" cy="894670"/>
      </dsp:txXfrm>
    </dsp:sp>
    <dsp:sp modelId="{A5567899-5079-4E47-9F8F-DA315BCD3C34}">
      <dsp:nvSpPr>
        <dsp:cNvPr id="0" name=""/>
        <dsp:cNvSpPr/>
      </dsp:nvSpPr>
      <dsp:spPr>
        <a:xfrm>
          <a:off x="6042869" y="1584664"/>
          <a:ext cx="2236676" cy="89467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s-CL" sz="1000" kern="1200" dirty="0" smtClean="0"/>
            <a:t>Firma de carta guía </a:t>
          </a:r>
          <a:r>
            <a:rPr lang="es-CL" sz="1000" kern="1200" dirty="0" smtClean="0"/>
            <a:t>y contrato de cesión </a:t>
          </a:r>
          <a:r>
            <a:rPr lang="es-CL" sz="1000" kern="1200" dirty="0" smtClean="0"/>
            <a:t>de créditos</a:t>
          </a:r>
          <a:endParaRPr lang="es-CL" sz="1000" kern="1200" dirty="0"/>
        </a:p>
      </dsp:txBody>
      <dsp:txXfrm>
        <a:off x="6490204" y="1584664"/>
        <a:ext cx="1342006" cy="894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C87CE-41D4-4DFC-BD26-0AC2A1C7CC2A}">
      <dsp:nvSpPr>
        <dsp:cNvPr id="0" name=""/>
        <dsp:cNvSpPr/>
      </dsp:nvSpPr>
      <dsp:spPr>
        <a:xfrm>
          <a:off x="3873" y="519630"/>
          <a:ext cx="2315274" cy="9261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CL" sz="1400" kern="1200" dirty="0" smtClean="0"/>
            <a:t>N1 Factoring realiza liquidación de operación</a:t>
          </a:r>
          <a:endParaRPr lang="es-CL" sz="1400" kern="1200" dirty="0"/>
        </a:p>
      </dsp:txBody>
      <dsp:txXfrm>
        <a:off x="466928" y="519630"/>
        <a:ext cx="1389165" cy="926109"/>
      </dsp:txXfrm>
    </dsp:sp>
    <dsp:sp modelId="{22401054-A5B1-4D8A-B869-F181001FB75B}">
      <dsp:nvSpPr>
        <dsp:cNvPr id="0" name=""/>
        <dsp:cNvSpPr/>
      </dsp:nvSpPr>
      <dsp:spPr>
        <a:xfrm>
          <a:off x="2087619" y="519630"/>
          <a:ext cx="2315274" cy="92610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CL" sz="1400" kern="1200" dirty="0" smtClean="0"/>
            <a:t>Aprobada liquidación N1 Factoring procede a la </a:t>
          </a:r>
          <a:r>
            <a:rPr lang="es-CL" sz="1400" kern="1200" dirty="0" smtClean="0"/>
            <a:t>transferencia</a:t>
          </a:r>
          <a:endParaRPr lang="es-CL" sz="1400" kern="1200" dirty="0"/>
        </a:p>
      </dsp:txBody>
      <dsp:txXfrm>
        <a:off x="2550674" y="519630"/>
        <a:ext cx="1389165" cy="9261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4E96C-93A0-4A78-B604-4703482948F1}" type="datetimeFigureOut">
              <a:rPr lang="en-US" smtClean="0"/>
              <a:t>2/16/2016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BDC78-7E38-40A1-BA4E-B0A1F110EDAD}" type="slidenum">
              <a:rPr lang="en-US" smtClean="0"/>
              <a:t>‹Nº›</a:t>
            </a:fld>
            <a:endParaRPr lang="en-US" dirty="0"/>
          </a:p>
        </p:txBody>
      </p:sp>
    </p:spTree>
    <p:extLst>
      <p:ext uri="{BB962C8B-B14F-4D97-AF65-F5344CB8AC3E}">
        <p14:creationId xmlns:p14="http://schemas.microsoft.com/office/powerpoint/2010/main" val="304761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CBDC78-7E38-40A1-BA4E-B0A1F110EDAD}" type="slidenum">
              <a:rPr lang="en-US" smtClean="0"/>
              <a:t>2</a:t>
            </a:fld>
            <a:endParaRPr lang="en-US" dirty="0"/>
          </a:p>
        </p:txBody>
      </p:sp>
    </p:spTree>
    <p:extLst>
      <p:ext uri="{BB962C8B-B14F-4D97-AF65-F5344CB8AC3E}">
        <p14:creationId xmlns:p14="http://schemas.microsoft.com/office/powerpoint/2010/main" val="312321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1"/>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2/16/2016</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emf"/><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1.jpg"/><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4996"/>
          </a:xfrm>
          <a:prstGeom prst="rect">
            <a:avLst/>
          </a:prstGeom>
        </p:spPr>
      </p:pic>
      <p:grpSp>
        <p:nvGrpSpPr>
          <p:cNvPr id="2" name="Group 1"/>
          <p:cNvGrpSpPr/>
          <p:nvPr/>
        </p:nvGrpSpPr>
        <p:grpSpPr>
          <a:xfrm>
            <a:off x="990600" y="3096867"/>
            <a:ext cx="4361735" cy="720835"/>
            <a:chOff x="1143000" y="2233176"/>
            <a:chExt cx="4361735" cy="719574"/>
          </a:xfrm>
        </p:grpSpPr>
        <p:sp>
          <p:nvSpPr>
            <p:cNvPr id="10" name="Title 1"/>
            <p:cNvSpPr txBox="1">
              <a:spLocks/>
            </p:cNvSpPr>
            <p:nvPr/>
          </p:nvSpPr>
          <p:spPr>
            <a:xfrm>
              <a:off x="1143000" y="2552836"/>
              <a:ext cx="4361735" cy="3999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r"/>
              <a:r>
                <a:rPr lang="en-US" sz="2000" dirty="0" smtClean="0">
                  <a:solidFill>
                    <a:schemeClr val="accent1">
                      <a:lumMod val="60000"/>
                      <a:lumOff val="40000"/>
                    </a:schemeClr>
                  </a:solidFill>
                  <a:latin typeface="Avenir Book"/>
                  <a:cs typeface="Avenir Book"/>
                </a:rPr>
                <a:t>Grupo </a:t>
              </a:r>
              <a:r>
                <a:rPr lang="en-US" sz="2000" dirty="0" smtClean="0">
                  <a:solidFill>
                    <a:schemeClr val="tx2"/>
                  </a:solidFill>
                  <a:latin typeface="Avenir Book"/>
                  <a:cs typeface="Avenir Book"/>
                </a:rPr>
                <a:t>Inversiones Norte</a:t>
              </a:r>
              <a:endParaRPr lang="en-US" sz="2000" dirty="0">
                <a:solidFill>
                  <a:srgbClr val="488490"/>
                </a:solidFill>
                <a:latin typeface="Avenir Book"/>
                <a:cs typeface="Avenir Book"/>
              </a:endParaRPr>
            </a:p>
          </p:txBody>
        </p:sp>
        <p:sp>
          <p:nvSpPr>
            <p:cNvPr id="11" name="Title 1"/>
            <p:cNvSpPr txBox="1">
              <a:spLocks/>
            </p:cNvSpPr>
            <p:nvPr/>
          </p:nvSpPr>
          <p:spPr>
            <a:xfrm>
              <a:off x="1219200" y="2233176"/>
              <a:ext cx="4285535" cy="3999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r"/>
              <a:r>
                <a:rPr lang="en-US" sz="3200" dirty="0" smtClean="0">
                  <a:solidFill>
                    <a:srgbClr val="488490"/>
                  </a:solidFill>
                  <a:latin typeface="Avenir Heavy"/>
                  <a:cs typeface="Avenir Heavy"/>
                </a:rPr>
                <a:t>N1 Factoring</a:t>
              </a:r>
              <a:endParaRPr lang="en-US" sz="3200" dirty="0">
                <a:solidFill>
                  <a:srgbClr val="488490"/>
                </a:solidFill>
                <a:latin typeface="Avenir Heavy"/>
                <a:cs typeface="Avenir Heavy"/>
              </a:endParaRPr>
            </a:p>
          </p:txBody>
        </p:sp>
      </p:grpSp>
      <p:pic>
        <p:nvPicPr>
          <p:cNvPr id="7" name="Picture 6"/>
          <p:cNvPicPr>
            <a:picLocks noChangeAspect="1"/>
          </p:cNvPicPr>
          <p:nvPr/>
        </p:nvPicPr>
        <p:blipFill>
          <a:blip r:embed="rId3"/>
          <a:stretch>
            <a:fillRect/>
          </a:stretch>
        </p:blipFill>
        <p:spPr>
          <a:xfrm>
            <a:off x="5334000" y="2971800"/>
            <a:ext cx="2068553" cy="838200"/>
          </a:xfrm>
          <a:prstGeom prst="rect">
            <a:avLst/>
          </a:prstGeom>
        </p:spPr>
      </p:pic>
    </p:spTree>
    <p:extLst>
      <p:ext uri="{BB962C8B-B14F-4D97-AF65-F5344CB8AC3E}">
        <p14:creationId xmlns:p14="http://schemas.microsoft.com/office/powerpoint/2010/main" val="393239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4996"/>
          </a:xfrm>
          <a:prstGeom prst="rect">
            <a:avLst/>
          </a:prstGeom>
        </p:spPr>
      </p:pic>
      <p:grpSp>
        <p:nvGrpSpPr>
          <p:cNvPr id="8" name="Group 7"/>
          <p:cNvGrpSpPr/>
          <p:nvPr/>
        </p:nvGrpSpPr>
        <p:grpSpPr>
          <a:xfrm>
            <a:off x="8577815" y="6400800"/>
            <a:ext cx="300083" cy="247141"/>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7814" y="267642"/>
              <a:ext cx="300083" cy="230428"/>
            </a:xfrm>
            <a:prstGeom prst="rect">
              <a:avLst/>
            </a:prstGeom>
            <a:noFill/>
          </p:spPr>
          <p:txBody>
            <a:bodyPr wrap="none" rtlCol="0">
              <a:spAutoFit/>
            </a:bodyPr>
            <a:lstStyle/>
            <a:p>
              <a:pPr algn="ctr"/>
              <a:r>
                <a:rPr lang="en-US" sz="900" b="1" dirty="0" smtClean="0">
                  <a:solidFill>
                    <a:schemeClr val="bg1"/>
                  </a:solidFill>
                </a:rPr>
                <a:t>09</a:t>
              </a:r>
              <a:endParaRPr lang="en-US" sz="900" b="1" dirty="0">
                <a:solidFill>
                  <a:schemeClr val="bg1"/>
                </a:solidFill>
              </a:endParaRPr>
            </a:p>
          </p:txBody>
        </p:sp>
      </p:grpSp>
      <p:sp>
        <p:nvSpPr>
          <p:cNvPr id="20" name="Title 1"/>
          <p:cNvSpPr>
            <a:spLocks noGrp="1"/>
          </p:cNvSpPr>
          <p:nvPr>
            <p:ph type="title"/>
          </p:nvPr>
        </p:nvSpPr>
        <p:spPr>
          <a:xfrm>
            <a:off x="457200" y="671403"/>
            <a:ext cx="8229600" cy="523220"/>
          </a:xfrm>
        </p:spPr>
        <p:txBody>
          <a:bodyPr>
            <a:spAutoFit/>
          </a:bodyPr>
          <a:lstStyle/>
          <a:p>
            <a:r>
              <a:rPr lang="es-CL" dirty="0" smtClean="0">
                <a:solidFill>
                  <a:srgbClr val="FF6600"/>
                </a:solidFill>
                <a:latin typeface="Avenir Book"/>
                <a:cs typeface="Avenir Book"/>
              </a:rPr>
              <a:t> Detalles inherentes al proceso (conceptos)</a:t>
            </a:r>
            <a:endParaRPr lang="en-US" dirty="0">
              <a:solidFill>
                <a:srgbClr val="FF6600"/>
              </a:solidFill>
              <a:latin typeface="Avenir Book"/>
              <a:cs typeface="Avenir Book"/>
            </a:endParaRPr>
          </a:p>
        </p:txBody>
      </p:sp>
      <p:pic>
        <p:nvPicPr>
          <p:cNvPr id="26" name="Picture 25"/>
          <p:cNvPicPr>
            <a:picLocks noChangeAspect="1"/>
          </p:cNvPicPr>
          <p:nvPr/>
        </p:nvPicPr>
        <p:blipFill>
          <a:blip r:embed="rId3"/>
          <a:stretch>
            <a:fillRect/>
          </a:stretch>
        </p:blipFill>
        <p:spPr>
          <a:xfrm>
            <a:off x="7543800" y="214154"/>
            <a:ext cx="1423303" cy="576738"/>
          </a:xfrm>
          <a:prstGeom prst="rect">
            <a:avLst/>
          </a:prstGeom>
        </p:spPr>
      </p:pic>
      <p:sp>
        <p:nvSpPr>
          <p:cNvPr id="28" name="Content Placeholder 2"/>
          <p:cNvSpPr txBox="1">
            <a:spLocks/>
          </p:cNvSpPr>
          <p:nvPr/>
        </p:nvSpPr>
        <p:spPr>
          <a:xfrm>
            <a:off x="3657600" y="2133600"/>
            <a:ext cx="23622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effectLst/>
            </a:endParaRPr>
          </a:p>
        </p:txBody>
      </p:sp>
      <p:sp>
        <p:nvSpPr>
          <p:cNvPr id="36" name="Rectángulo 35"/>
          <p:cNvSpPr/>
          <p:nvPr/>
        </p:nvSpPr>
        <p:spPr>
          <a:xfrm>
            <a:off x="2976216" y="6086222"/>
            <a:ext cx="3414210" cy="8535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CuadroTexto 4"/>
          <p:cNvSpPr txBox="1"/>
          <p:nvPr/>
        </p:nvSpPr>
        <p:spPr>
          <a:xfrm>
            <a:off x="380999" y="1810434"/>
            <a:ext cx="8382001" cy="4524315"/>
          </a:xfrm>
          <a:prstGeom prst="rect">
            <a:avLst/>
          </a:prstGeom>
          <a:noFill/>
        </p:spPr>
        <p:txBody>
          <a:bodyPr wrap="square" rtlCol="0">
            <a:spAutoFit/>
          </a:bodyPr>
          <a:lstStyle/>
          <a:p>
            <a:r>
              <a:rPr lang="es-CL" dirty="0" smtClean="0">
                <a:solidFill>
                  <a:schemeClr val="accent3">
                    <a:lumMod val="50000"/>
                  </a:schemeClr>
                </a:solidFill>
              </a:rPr>
              <a:t> </a:t>
            </a:r>
            <a:r>
              <a:rPr lang="es-CL" b="1" u="sng" dirty="0" smtClean="0">
                <a:solidFill>
                  <a:schemeClr val="accent3">
                    <a:lumMod val="50000"/>
                  </a:schemeClr>
                </a:solidFill>
              </a:rPr>
              <a:t>Para </a:t>
            </a:r>
            <a:r>
              <a:rPr lang="es-CL" b="1" u="sng" dirty="0" smtClean="0">
                <a:solidFill>
                  <a:schemeClr val="accent3">
                    <a:lumMod val="50000"/>
                  </a:schemeClr>
                </a:solidFill>
              </a:rPr>
              <a:t>el curse de la </a:t>
            </a:r>
            <a:r>
              <a:rPr lang="es-CL" b="1" u="sng" dirty="0" smtClean="0">
                <a:solidFill>
                  <a:schemeClr val="accent3">
                    <a:lumMod val="50000"/>
                  </a:schemeClr>
                </a:solidFill>
              </a:rPr>
              <a:t>Operación </a:t>
            </a:r>
            <a:r>
              <a:rPr lang="es-CL" b="1" u="sng" dirty="0" smtClean="0">
                <a:solidFill>
                  <a:schemeClr val="accent3">
                    <a:lumMod val="50000"/>
                  </a:schemeClr>
                </a:solidFill>
              </a:rPr>
              <a:t>Factoring:</a:t>
            </a:r>
          </a:p>
          <a:p>
            <a:endParaRPr lang="es-CL" b="1" u="sng" dirty="0" smtClean="0">
              <a:solidFill>
                <a:schemeClr val="accent3">
                  <a:lumMod val="50000"/>
                </a:schemeClr>
              </a:solidFill>
            </a:endParaRPr>
          </a:p>
          <a:p>
            <a:pPr marL="800100" lvl="1" indent="-342900">
              <a:buFont typeface="Arial" panose="020B0604020202020204" pitchFamily="34" charset="0"/>
              <a:buChar char="•"/>
            </a:pPr>
            <a:r>
              <a:rPr lang="es-MX" dirty="0" smtClean="0">
                <a:solidFill>
                  <a:schemeClr val="accent3">
                    <a:lumMod val="50000"/>
                  </a:schemeClr>
                </a:solidFill>
              </a:rPr>
              <a:t>Una vez confirmada la factura, se envía simulación de operación a cliente con las condiciones en plazo, tasa (diferencia de precio), comisión y gastos operacionales (notaria y administracion).</a:t>
            </a:r>
          </a:p>
          <a:p>
            <a:pPr marL="800100" lvl="1" indent="-342900">
              <a:buFont typeface="Arial" panose="020B0604020202020204" pitchFamily="34" charset="0"/>
              <a:buChar char="•"/>
            </a:pPr>
            <a:r>
              <a:rPr lang="es-MX" dirty="0" smtClean="0">
                <a:solidFill>
                  <a:schemeClr val="accent3">
                    <a:lumMod val="50000"/>
                  </a:schemeClr>
                </a:solidFill>
              </a:rPr>
              <a:t>Si cliente aprueba las condiciones se solicita que realice la cesión de la factura (si es electrónica realizarla por SII enviando certificado, si es de papel debe entregar en físico cuarta copia cobro ejecutivo endosada con firma, timbre y huella de representante legal).</a:t>
            </a:r>
          </a:p>
          <a:p>
            <a:pPr marL="800100" lvl="1" indent="-342900">
              <a:buFont typeface="Arial" panose="020B0604020202020204" pitchFamily="34" charset="0"/>
              <a:buChar char="•"/>
            </a:pPr>
            <a:r>
              <a:rPr lang="es-MX" dirty="0" smtClean="0">
                <a:solidFill>
                  <a:schemeClr val="accent3">
                    <a:lumMod val="50000"/>
                  </a:schemeClr>
                </a:solidFill>
              </a:rPr>
              <a:t>Además debe enviar carta guía y contrato cesión donde se individualiza las facturas que se están cursando, estos documentos con firma y huella de representante legal.</a:t>
            </a:r>
          </a:p>
          <a:p>
            <a:pPr marL="800100" lvl="1" indent="-342900">
              <a:buFont typeface="Arial" panose="020B0604020202020204" pitchFamily="34" charset="0"/>
              <a:buChar char="•"/>
            </a:pPr>
            <a:r>
              <a:rPr lang="es-MX" dirty="0" smtClean="0">
                <a:solidFill>
                  <a:schemeClr val="accent3">
                    <a:lumMod val="50000"/>
                  </a:schemeClr>
                </a:solidFill>
              </a:rPr>
              <a:t>N1 Factoring realizar la liquidación de la operación y se </a:t>
            </a:r>
            <a:r>
              <a:rPr lang="es-MX" dirty="0" err="1" smtClean="0">
                <a:solidFill>
                  <a:schemeClr val="accent3">
                    <a:lumMod val="50000"/>
                  </a:schemeClr>
                </a:solidFill>
              </a:rPr>
              <a:t>envia</a:t>
            </a:r>
            <a:r>
              <a:rPr lang="es-MX" dirty="0" smtClean="0">
                <a:solidFill>
                  <a:schemeClr val="accent3">
                    <a:lumMod val="50000"/>
                  </a:schemeClr>
                </a:solidFill>
              </a:rPr>
              <a:t> a proceso de contabilidad y </a:t>
            </a:r>
            <a:r>
              <a:rPr lang="es-MX" dirty="0" err="1" smtClean="0">
                <a:solidFill>
                  <a:schemeClr val="accent3">
                    <a:lumMod val="50000"/>
                  </a:schemeClr>
                </a:solidFill>
              </a:rPr>
              <a:t>tesoreria</a:t>
            </a:r>
            <a:r>
              <a:rPr lang="es-MX" dirty="0" smtClean="0">
                <a:solidFill>
                  <a:schemeClr val="accent3">
                    <a:lumMod val="50000"/>
                  </a:schemeClr>
                </a:solidFill>
              </a:rPr>
              <a:t> para su giro.</a:t>
            </a:r>
            <a:endParaRPr lang="es-MX" dirty="0" smtClean="0">
              <a:solidFill>
                <a:schemeClr val="accent3">
                  <a:lumMod val="50000"/>
                </a:schemeClr>
              </a:solidFill>
            </a:endParaRPr>
          </a:p>
          <a:p>
            <a:pPr lvl="1"/>
            <a:endParaRPr lang="es-CL" dirty="0" smtClean="0">
              <a:solidFill>
                <a:schemeClr val="accent3">
                  <a:lumMod val="50000"/>
                </a:schemeClr>
              </a:solidFill>
            </a:endParaRPr>
          </a:p>
          <a:p>
            <a:pPr lvl="1"/>
            <a:endParaRPr lang="es-CL" dirty="0" smtClean="0">
              <a:solidFill>
                <a:schemeClr val="accent3">
                  <a:lumMod val="50000"/>
                </a:schemeClr>
              </a:solidFill>
            </a:endParaRPr>
          </a:p>
        </p:txBody>
      </p:sp>
      <p:pic>
        <p:nvPicPr>
          <p:cNvPr id="29"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8915" y="5677247"/>
            <a:ext cx="5129236" cy="990599"/>
          </a:xfrm>
          <a:prstGeom prst="roundRect">
            <a:avLst>
              <a:gd name="adj" fmla="val 28693"/>
            </a:avLst>
          </a:prstGeom>
          <a:solidFill>
            <a:srgbClr val="FFFFFF">
              <a:shade val="85000"/>
            </a:srgbClr>
          </a:solidFill>
          <a:ln>
            <a:noFill/>
          </a:ln>
          <a:effectLst/>
        </p:spPr>
      </p:pic>
    </p:spTree>
    <p:extLst>
      <p:ext uri="{BB962C8B-B14F-4D97-AF65-F5344CB8AC3E}">
        <p14:creationId xmlns:p14="http://schemas.microsoft.com/office/powerpoint/2010/main" val="388950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2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4996"/>
          </a:xfrm>
          <a:prstGeom prst="rect">
            <a:avLst/>
          </a:prstGeom>
        </p:spPr>
      </p:pic>
      <p:grpSp>
        <p:nvGrpSpPr>
          <p:cNvPr id="8" name="Group 7"/>
          <p:cNvGrpSpPr/>
          <p:nvPr/>
        </p:nvGrpSpPr>
        <p:grpSpPr>
          <a:xfrm>
            <a:off x="8577815" y="6400800"/>
            <a:ext cx="300083" cy="247141"/>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7814" y="267642"/>
              <a:ext cx="300083" cy="230428"/>
            </a:xfrm>
            <a:prstGeom prst="rect">
              <a:avLst/>
            </a:prstGeom>
            <a:noFill/>
          </p:spPr>
          <p:txBody>
            <a:bodyPr wrap="none" rtlCol="0">
              <a:spAutoFit/>
            </a:bodyPr>
            <a:lstStyle/>
            <a:p>
              <a:pPr algn="ctr"/>
              <a:r>
                <a:rPr lang="en-US" sz="900" b="1" dirty="0" smtClean="0">
                  <a:solidFill>
                    <a:schemeClr val="bg1"/>
                  </a:solidFill>
                </a:rPr>
                <a:t>09</a:t>
              </a:r>
              <a:endParaRPr lang="en-US" sz="900" b="1" dirty="0">
                <a:solidFill>
                  <a:schemeClr val="bg1"/>
                </a:solidFill>
              </a:endParaRPr>
            </a:p>
          </p:txBody>
        </p:sp>
      </p:grpSp>
      <p:sp>
        <p:nvSpPr>
          <p:cNvPr id="20" name="Title 1"/>
          <p:cNvSpPr>
            <a:spLocks noGrp="1"/>
          </p:cNvSpPr>
          <p:nvPr>
            <p:ph type="title"/>
          </p:nvPr>
        </p:nvSpPr>
        <p:spPr>
          <a:xfrm>
            <a:off x="457200" y="671403"/>
            <a:ext cx="8229600" cy="523220"/>
          </a:xfrm>
        </p:spPr>
        <p:txBody>
          <a:bodyPr>
            <a:spAutoFit/>
          </a:bodyPr>
          <a:lstStyle/>
          <a:p>
            <a:r>
              <a:rPr lang="es-CL" dirty="0" smtClean="0">
                <a:solidFill>
                  <a:srgbClr val="FF6600"/>
                </a:solidFill>
                <a:latin typeface="Avenir Book"/>
                <a:cs typeface="Avenir Book"/>
              </a:rPr>
              <a:t>Documentación Requerida (check list)</a:t>
            </a:r>
            <a:endParaRPr lang="en-US" dirty="0">
              <a:solidFill>
                <a:srgbClr val="FF6600"/>
              </a:solidFill>
              <a:latin typeface="Avenir Book"/>
              <a:cs typeface="Avenir Book"/>
            </a:endParaRPr>
          </a:p>
        </p:txBody>
      </p:sp>
      <p:pic>
        <p:nvPicPr>
          <p:cNvPr id="26" name="Picture 25"/>
          <p:cNvPicPr>
            <a:picLocks noChangeAspect="1"/>
          </p:cNvPicPr>
          <p:nvPr/>
        </p:nvPicPr>
        <p:blipFill>
          <a:blip r:embed="rId3"/>
          <a:stretch>
            <a:fillRect/>
          </a:stretch>
        </p:blipFill>
        <p:spPr>
          <a:xfrm>
            <a:off x="7543800" y="214154"/>
            <a:ext cx="1423303" cy="576738"/>
          </a:xfrm>
          <a:prstGeom prst="rect">
            <a:avLst/>
          </a:prstGeom>
        </p:spPr>
      </p:pic>
      <p:sp>
        <p:nvSpPr>
          <p:cNvPr id="28" name="Content Placeholder 2"/>
          <p:cNvSpPr txBox="1">
            <a:spLocks/>
          </p:cNvSpPr>
          <p:nvPr/>
        </p:nvSpPr>
        <p:spPr>
          <a:xfrm>
            <a:off x="3657600" y="2133600"/>
            <a:ext cx="23622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effectLst/>
            </a:endParaRPr>
          </a:p>
        </p:txBody>
      </p:sp>
      <p:sp>
        <p:nvSpPr>
          <p:cNvPr id="36" name="Rectángulo 35"/>
          <p:cNvSpPr/>
          <p:nvPr/>
        </p:nvSpPr>
        <p:spPr>
          <a:xfrm>
            <a:off x="2976216" y="6086222"/>
            <a:ext cx="3414210" cy="8535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CuadroTexto 4"/>
          <p:cNvSpPr txBox="1"/>
          <p:nvPr/>
        </p:nvSpPr>
        <p:spPr>
          <a:xfrm>
            <a:off x="380999" y="1810434"/>
            <a:ext cx="8382001" cy="3693319"/>
          </a:xfrm>
          <a:prstGeom prst="rect">
            <a:avLst/>
          </a:prstGeom>
          <a:noFill/>
        </p:spPr>
        <p:txBody>
          <a:bodyPr wrap="square" rtlCol="0">
            <a:spAutoFit/>
          </a:bodyPr>
          <a:lstStyle/>
          <a:p>
            <a:r>
              <a:rPr lang="es-CL" b="1" u="sng" dirty="0" err="1" smtClean="0">
                <a:solidFill>
                  <a:schemeClr val="accent3">
                    <a:lumMod val="50000"/>
                  </a:schemeClr>
                </a:solidFill>
              </a:rPr>
              <a:t>Checklist</a:t>
            </a:r>
            <a:r>
              <a:rPr lang="es-CL" b="1" u="sng" dirty="0" smtClean="0">
                <a:solidFill>
                  <a:schemeClr val="accent3">
                    <a:lumMod val="50000"/>
                  </a:schemeClr>
                </a:solidFill>
              </a:rPr>
              <a:t> Antecedentes Legales Clientes</a:t>
            </a:r>
            <a:r>
              <a:rPr lang="es-CL" dirty="0" smtClean="0">
                <a:solidFill>
                  <a:schemeClr val="accent3">
                    <a:lumMod val="50000"/>
                  </a:schemeClr>
                </a:solidFill>
              </a:rPr>
              <a:t>:</a:t>
            </a:r>
            <a:endParaRPr lang="es-CL" dirty="0" smtClean="0">
              <a:solidFill>
                <a:schemeClr val="accent3">
                  <a:lumMod val="50000"/>
                </a:schemeClr>
              </a:solidFill>
            </a:endParaRPr>
          </a:p>
          <a:p>
            <a:pPr marL="800100" lvl="1" indent="-342900">
              <a:buFont typeface="Arial" panose="020B0604020202020204" pitchFamily="34" charset="0"/>
              <a:buChar char="•"/>
            </a:pPr>
            <a:r>
              <a:rPr lang="es-CL" dirty="0" smtClean="0">
                <a:solidFill>
                  <a:schemeClr val="accent3">
                    <a:lumMod val="50000"/>
                  </a:schemeClr>
                </a:solidFill>
              </a:rPr>
              <a:t>Constitución de la sociedad </a:t>
            </a:r>
            <a:r>
              <a:rPr lang="es-CL" dirty="0" smtClean="0">
                <a:solidFill>
                  <a:schemeClr val="accent3">
                    <a:lumMod val="50000"/>
                  </a:schemeClr>
                </a:solidFill>
              </a:rPr>
              <a:t>(escritura, extracto) con </a:t>
            </a:r>
            <a:r>
              <a:rPr lang="es-CL" dirty="0" smtClean="0">
                <a:solidFill>
                  <a:schemeClr val="accent3">
                    <a:lumMod val="50000"/>
                  </a:schemeClr>
                </a:solidFill>
              </a:rPr>
              <a:t>su respectiva </a:t>
            </a:r>
            <a:r>
              <a:rPr lang="es-CL" dirty="0" smtClean="0">
                <a:solidFill>
                  <a:schemeClr val="accent3">
                    <a:lumMod val="50000"/>
                  </a:schemeClr>
                </a:solidFill>
              </a:rPr>
              <a:t>publicación.</a:t>
            </a:r>
            <a:endParaRPr lang="es-CL" dirty="0" smtClean="0">
              <a:solidFill>
                <a:schemeClr val="accent3">
                  <a:lumMod val="50000"/>
                </a:schemeClr>
              </a:solidFill>
            </a:endParaRPr>
          </a:p>
          <a:p>
            <a:pPr marL="800100" lvl="1" indent="-342900">
              <a:buFont typeface="Arial" panose="020B0604020202020204" pitchFamily="34" charset="0"/>
              <a:buChar char="•"/>
            </a:pPr>
            <a:r>
              <a:rPr lang="es-CL" dirty="0" smtClean="0">
                <a:solidFill>
                  <a:schemeClr val="accent3">
                    <a:lumMod val="50000"/>
                  </a:schemeClr>
                </a:solidFill>
              </a:rPr>
              <a:t>Modificaciones con sus respectivos extractos y </a:t>
            </a:r>
            <a:r>
              <a:rPr lang="es-CL" dirty="0" smtClean="0">
                <a:solidFill>
                  <a:schemeClr val="accent3">
                    <a:lumMod val="50000"/>
                  </a:schemeClr>
                </a:solidFill>
              </a:rPr>
              <a:t>publicación.</a:t>
            </a:r>
            <a:endParaRPr lang="es-CL" dirty="0" smtClean="0">
              <a:solidFill>
                <a:schemeClr val="accent3">
                  <a:lumMod val="50000"/>
                </a:schemeClr>
              </a:solidFill>
            </a:endParaRPr>
          </a:p>
          <a:p>
            <a:pPr marL="800100" lvl="1" indent="-342900">
              <a:buFont typeface="Arial" panose="020B0604020202020204" pitchFamily="34" charset="0"/>
              <a:buChar char="•"/>
            </a:pPr>
            <a:r>
              <a:rPr lang="es-CL" dirty="0" smtClean="0">
                <a:solidFill>
                  <a:schemeClr val="accent3">
                    <a:lumMod val="50000"/>
                  </a:schemeClr>
                </a:solidFill>
              </a:rPr>
              <a:t>Sesión de Directorio, que estipule poderes de firmas actualizadas y </a:t>
            </a:r>
            <a:r>
              <a:rPr lang="es-CL" dirty="0" smtClean="0">
                <a:solidFill>
                  <a:schemeClr val="accent3">
                    <a:lumMod val="50000"/>
                  </a:schemeClr>
                </a:solidFill>
              </a:rPr>
              <a:t>autorizadas.</a:t>
            </a:r>
            <a:endParaRPr lang="es-CL" dirty="0" smtClean="0">
              <a:solidFill>
                <a:schemeClr val="accent3">
                  <a:lumMod val="50000"/>
                </a:schemeClr>
              </a:solidFill>
            </a:endParaRPr>
          </a:p>
          <a:p>
            <a:pPr marL="800100" lvl="1" indent="-342900">
              <a:buFont typeface="Arial" panose="020B0604020202020204" pitchFamily="34" charset="0"/>
              <a:buChar char="•"/>
            </a:pPr>
            <a:r>
              <a:rPr lang="es-CL" dirty="0" smtClean="0">
                <a:solidFill>
                  <a:schemeClr val="accent3">
                    <a:lumMod val="50000"/>
                  </a:schemeClr>
                </a:solidFill>
              </a:rPr>
              <a:t>Copia de la inscripción social con todas sus notas </a:t>
            </a:r>
            <a:r>
              <a:rPr lang="es-CL" dirty="0" smtClean="0">
                <a:solidFill>
                  <a:schemeClr val="accent3">
                    <a:lumMod val="50000"/>
                  </a:schemeClr>
                </a:solidFill>
              </a:rPr>
              <a:t>marginales.</a:t>
            </a:r>
            <a:endParaRPr lang="es-CL" dirty="0" smtClean="0">
              <a:solidFill>
                <a:schemeClr val="accent3">
                  <a:lumMod val="50000"/>
                </a:schemeClr>
              </a:solidFill>
            </a:endParaRPr>
          </a:p>
          <a:p>
            <a:pPr marL="800100" lvl="1" indent="-342900">
              <a:buFont typeface="Arial" panose="020B0604020202020204" pitchFamily="34" charset="0"/>
              <a:buChar char="•"/>
            </a:pPr>
            <a:r>
              <a:rPr lang="es-CL" dirty="0" smtClean="0">
                <a:solidFill>
                  <a:schemeClr val="accent3">
                    <a:lumMod val="50000"/>
                  </a:schemeClr>
                </a:solidFill>
              </a:rPr>
              <a:t>Certificado de vigencia de la sociedad otorgado por el registro de comercio </a:t>
            </a:r>
            <a:r>
              <a:rPr lang="es-CL" dirty="0" smtClean="0">
                <a:solidFill>
                  <a:schemeClr val="accent3">
                    <a:lumMod val="50000"/>
                  </a:schemeClr>
                </a:solidFill>
              </a:rPr>
              <a:t>correspondiente</a:t>
            </a:r>
            <a:r>
              <a:rPr lang="es-CL" dirty="0" smtClean="0">
                <a:solidFill>
                  <a:schemeClr val="accent3">
                    <a:lumMod val="50000"/>
                  </a:schemeClr>
                </a:solidFill>
              </a:rPr>
              <a:t>, con una antigüedad de un </a:t>
            </a:r>
            <a:r>
              <a:rPr lang="es-CL" dirty="0" smtClean="0">
                <a:solidFill>
                  <a:schemeClr val="accent3">
                    <a:lumMod val="50000"/>
                  </a:schemeClr>
                </a:solidFill>
              </a:rPr>
              <a:t>mes.</a:t>
            </a:r>
            <a:endParaRPr lang="es-CL" dirty="0" smtClean="0">
              <a:solidFill>
                <a:schemeClr val="accent3">
                  <a:lumMod val="50000"/>
                </a:schemeClr>
              </a:solidFill>
            </a:endParaRPr>
          </a:p>
          <a:p>
            <a:pPr marL="800100" lvl="1" indent="-342900">
              <a:buFont typeface="Arial" panose="020B0604020202020204" pitchFamily="34" charset="0"/>
              <a:buChar char="•"/>
            </a:pPr>
            <a:r>
              <a:rPr lang="es-CL" dirty="0" smtClean="0">
                <a:solidFill>
                  <a:schemeClr val="accent3">
                    <a:lumMod val="50000"/>
                  </a:schemeClr>
                </a:solidFill>
              </a:rPr>
              <a:t>Copia CI representante </a:t>
            </a:r>
            <a:r>
              <a:rPr lang="es-CL" dirty="0" smtClean="0">
                <a:solidFill>
                  <a:schemeClr val="accent3">
                    <a:lumMod val="50000"/>
                  </a:schemeClr>
                </a:solidFill>
              </a:rPr>
              <a:t>legal.</a:t>
            </a:r>
            <a:endParaRPr lang="es-CL" dirty="0" smtClean="0">
              <a:solidFill>
                <a:schemeClr val="accent3">
                  <a:lumMod val="50000"/>
                </a:schemeClr>
              </a:solidFill>
            </a:endParaRPr>
          </a:p>
          <a:p>
            <a:pPr marL="800100" lvl="1" indent="-342900">
              <a:buFont typeface="Arial" panose="020B0604020202020204" pitchFamily="34" charset="0"/>
              <a:buChar char="•"/>
            </a:pPr>
            <a:r>
              <a:rPr lang="es-CL" dirty="0" smtClean="0">
                <a:solidFill>
                  <a:schemeClr val="accent3">
                    <a:lumMod val="50000"/>
                  </a:schemeClr>
                </a:solidFill>
              </a:rPr>
              <a:t>Copia RUT de la </a:t>
            </a:r>
            <a:r>
              <a:rPr lang="es-CL" dirty="0" smtClean="0">
                <a:solidFill>
                  <a:schemeClr val="accent3">
                    <a:lumMod val="50000"/>
                  </a:schemeClr>
                </a:solidFill>
              </a:rPr>
              <a:t>sociedad.</a:t>
            </a:r>
            <a:endParaRPr lang="es-CL" dirty="0" smtClean="0">
              <a:solidFill>
                <a:schemeClr val="accent3">
                  <a:lumMod val="50000"/>
                </a:schemeClr>
              </a:solidFill>
            </a:endParaRPr>
          </a:p>
          <a:p>
            <a:pPr marL="800100" lvl="1" indent="-342900">
              <a:buFont typeface="Arial" panose="020B0604020202020204" pitchFamily="34" charset="0"/>
              <a:buChar char="•"/>
            </a:pPr>
            <a:r>
              <a:rPr lang="es-CL" dirty="0" smtClean="0">
                <a:solidFill>
                  <a:schemeClr val="accent3">
                    <a:lumMod val="50000"/>
                  </a:schemeClr>
                </a:solidFill>
              </a:rPr>
              <a:t>Estados Financieros de los últimos 2 años (balance y EERR)</a:t>
            </a:r>
          </a:p>
          <a:p>
            <a:pPr marL="800100" lvl="1" indent="-342900">
              <a:buFont typeface="Arial" panose="020B0604020202020204" pitchFamily="34" charset="0"/>
              <a:buChar char="•"/>
            </a:pPr>
            <a:r>
              <a:rPr lang="es-CL" dirty="0" smtClean="0">
                <a:solidFill>
                  <a:schemeClr val="accent3">
                    <a:lumMod val="50000"/>
                  </a:schemeClr>
                </a:solidFill>
              </a:rPr>
              <a:t>Declaración de impuestos a la renta, últimos 2 años</a:t>
            </a:r>
          </a:p>
          <a:p>
            <a:pPr marL="800100" lvl="1" indent="-342900">
              <a:buFont typeface="Arial" panose="020B0604020202020204" pitchFamily="34" charset="0"/>
              <a:buChar char="•"/>
            </a:pPr>
            <a:r>
              <a:rPr lang="es-CL" dirty="0" smtClean="0">
                <a:solidFill>
                  <a:schemeClr val="accent3">
                    <a:lumMod val="50000"/>
                  </a:schemeClr>
                </a:solidFill>
              </a:rPr>
              <a:t>Pagos de IVA, últimos 2 años</a:t>
            </a:r>
          </a:p>
          <a:p>
            <a:pPr marL="800100" lvl="1" indent="-342900">
              <a:buFont typeface="Arial" panose="020B0604020202020204" pitchFamily="34" charset="0"/>
              <a:buChar char="•"/>
            </a:pPr>
            <a:r>
              <a:rPr lang="es-CL" dirty="0" smtClean="0">
                <a:solidFill>
                  <a:schemeClr val="accent3">
                    <a:lumMod val="50000"/>
                  </a:schemeClr>
                </a:solidFill>
              </a:rPr>
              <a:t>Estado de situación de los socios</a:t>
            </a:r>
            <a:r>
              <a:rPr lang="es-CL" dirty="0" smtClean="0">
                <a:solidFill>
                  <a:schemeClr val="accent3">
                    <a:lumMod val="50000"/>
                  </a:schemeClr>
                </a:solidFill>
              </a:rPr>
              <a:t>..</a:t>
            </a:r>
            <a:endParaRPr lang="es-CL" dirty="0">
              <a:solidFill>
                <a:schemeClr val="accent3">
                  <a:lumMod val="50000"/>
                </a:schemeClr>
              </a:solidFill>
            </a:endParaRPr>
          </a:p>
        </p:txBody>
      </p:sp>
      <p:pic>
        <p:nvPicPr>
          <p:cNvPr id="29"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564" y="5590922"/>
            <a:ext cx="5129236" cy="990599"/>
          </a:xfrm>
          <a:prstGeom prst="roundRect">
            <a:avLst>
              <a:gd name="adj" fmla="val 28693"/>
            </a:avLst>
          </a:prstGeom>
          <a:solidFill>
            <a:srgbClr val="FFFFFF">
              <a:shade val="85000"/>
            </a:srgbClr>
          </a:solidFill>
          <a:ln>
            <a:noFill/>
          </a:ln>
          <a:effectLst/>
        </p:spPr>
      </p:pic>
    </p:spTree>
    <p:extLst>
      <p:ext uri="{BB962C8B-B14F-4D97-AF65-F5344CB8AC3E}">
        <p14:creationId xmlns:p14="http://schemas.microsoft.com/office/powerpoint/2010/main" val="28151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2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4996"/>
          </a:xfrm>
          <a:prstGeom prst="rect">
            <a:avLst/>
          </a:prstGeom>
        </p:spPr>
      </p:pic>
      <p:grpSp>
        <p:nvGrpSpPr>
          <p:cNvPr id="8" name="Group 7"/>
          <p:cNvGrpSpPr/>
          <p:nvPr/>
        </p:nvGrpSpPr>
        <p:grpSpPr>
          <a:xfrm>
            <a:off x="8577815" y="6400800"/>
            <a:ext cx="300083" cy="247141"/>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7814" y="267642"/>
              <a:ext cx="300083" cy="230428"/>
            </a:xfrm>
            <a:prstGeom prst="rect">
              <a:avLst/>
            </a:prstGeom>
            <a:noFill/>
          </p:spPr>
          <p:txBody>
            <a:bodyPr wrap="none" rtlCol="0">
              <a:spAutoFit/>
            </a:bodyPr>
            <a:lstStyle/>
            <a:p>
              <a:pPr algn="ctr"/>
              <a:r>
                <a:rPr lang="en-US" sz="900" b="1" dirty="0" smtClean="0">
                  <a:solidFill>
                    <a:schemeClr val="bg1"/>
                  </a:solidFill>
                </a:rPr>
                <a:t>09</a:t>
              </a:r>
              <a:endParaRPr lang="en-US" sz="900" b="1" dirty="0">
                <a:solidFill>
                  <a:schemeClr val="bg1"/>
                </a:solidFill>
              </a:endParaRPr>
            </a:p>
          </p:txBody>
        </p:sp>
      </p:grpSp>
      <p:sp>
        <p:nvSpPr>
          <p:cNvPr id="20" name="Title 1"/>
          <p:cNvSpPr>
            <a:spLocks noGrp="1"/>
          </p:cNvSpPr>
          <p:nvPr>
            <p:ph type="title"/>
          </p:nvPr>
        </p:nvSpPr>
        <p:spPr>
          <a:xfrm>
            <a:off x="457200" y="671403"/>
            <a:ext cx="8229600" cy="523220"/>
          </a:xfrm>
        </p:spPr>
        <p:txBody>
          <a:bodyPr>
            <a:spAutoFit/>
          </a:bodyPr>
          <a:lstStyle/>
          <a:p>
            <a:r>
              <a:rPr lang="es-CL" dirty="0" smtClean="0">
                <a:solidFill>
                  <a:srgbClr val="FF6600"/>
                </a:solidFill>
                <a:latin typeface="Avenir Book"/>
                <a:cs typeface="Avenir Book"/>
              </a:rPr>
              <a:t>Documentación Requerida (check list)</a:t>
            </a:r>
            <a:endParaRPr lang="en-US" dirty="0">
              <a:solidFill>
                <a:srgbClr val="FF6600"/>
              </a:solidFill>
              <a:latin typeface="Avenir Book"/>
              <a:cs typeface="Avenir Book"/>
            </a:endParaRPr>
          </a:p>
        </p:txBody>
      </p:sp>
      <p:pic>
        <p:nvPicPr>
          <p:cNvPr id="26" name="Picture 25"/>
          <p:cNvPicPr>
            <a:picLocks noChangeAspect="1"/>
          </p:cNvPicPr>
          <p:nvPr/>
        </p:nvPicPr>
        <p:blipFill>
          <a:blip r:embed="rId3"/>
          <a:stretch>
            <a:fillRect/>
          </a:stretch>
        </p:blipFill>
        <p:spPr>
          <a:xfrm>
            <a:off x="7543800" y="214154"/>
            <a:ext cx="1423303" cy="576738"/>
          </a:xfrm>
          <a:prstGeom prst="rect">
            <a:avLst/>
          </a:prstGeom>
        </p:spPr>
      </p:pic>
      <p:sp>
        <p:nvSpPr>
          <p:cNvPr id="28" name="Content Placeholder 2"/>
          <p:cNvSpPr txBox="1">
            <a:spLocks/>
          </p:cNvSpPr>
          <p:nvPr/>
        </p:nvSpPr>
        <p:spPr>
          <a:xfrm>
            <a:off x="3657600" y="2133600"/>
            <a:ext cx="23622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effectLst/>
            </a:endParaRPr>
          </a:p>
        </p:txBody>
      </p:sp>
      <p:sp>
        <p:nvSpPr>
          <p:cNvPr id="36" name="Rectángulo 35"/>
          <p:cNvSpPr/>
          <p:nvPr/>
        </p:nvSpPr>
        <p:spPr>
          <a:xfrm>
            <a:off x="2976216" y="6086222"/>
            <a:ext cx="3414210" cy="8535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CuadroTexto 4"/>
          <p:cNvSpPr txBox="1"/>
          <p:nvPr/>
        </p:nvSpPr>
        <p:spPr>
          <a:xfrm>
            <a:off x="380999" y="1810434"/>
            <a:ext cx="8382001" cy="1477328"/>
          </a:xfrm>
          <a:prstGeom prst="rect">
            <a:avLst/>
          </a:prstGeom>
          <a:noFill/>
        </p:spPr>
        <p:txBody>
          <a:bodyPr wrap="square" rtlCol="0">
            <a:spAutoFit/>
          </a:bodyPr>
          <a:lstStyle/>
          <a:p>
            <a:r>
              <a:rPr lang="es-CL" b="1" u="sng" dirty="0" err="1" smtClean="0">
                <a:solidFill>
                  <a:schemeClr val="accent3">
                    <a:lumMod val="50000"/>
                  </a:schemeClr>
                </a:solidFill>
              </a:rPr>
              <a:t>Checklist</a:t>
            </a:r>
            <a:r>
              <a:rPr lang="es-CL" b="1" u="sng" dirty="0" smtClean="0">
                <a:solidFill>
                  <a:schemeClr val="accent3">
                    <a:lumMod val="50000"/>
                  </a:schemeClr>
                </a:solidFill>
              </a:rPr>
              <a:t> Antecedentes Financieros de Clientes</a:t>
            </a:r>
            <a:r>
              <a:rPr lang="es-CL" dirty="0" smtClean="0">
                <a:solidFill>
                  <a:schemeClr val="accent3">
                    <a:lumMod val="50000"/>
                  </a:schemeClr>
                </a:solidFill>
              </a:rPr>
              <a:t>:</a:t>
            </a:r>
          </a:p>
          <a:p>
            <a:pPr marL="800100" lvl="1" indent="-342900">
              <a:buFont typeface="Arial" panose="020B0604020202020204" pitchFamily="34" charset="0"/>
              <a:buChar char="•"/>
            </a:pPr>
            <a:r>
              <a:rPr lang="es-CL" dirty="0" smtClean="0">
                <a:solidFill>
                  <a:schemeClr val="accent3">
                    <a:lumMod val="50000"/>
                  </a:schemeClr>
                </a:solidFill>
              </a:rPr>
              <a:t>Estados </a:t>
            </a:r>
            <a:r>
              <a:rPr lang="es-CL" dirty="0" smtClean="0">
                <a:solidFill>
                  <a:schemeClr val="accent3">
                    <a:lumMod val="50000"/>
                  </a:schemeClr>
                </a:solidFill>
              </a:rPr>
              <a:t>Financieros de los últimos 2 años (balance y EERR)</a:t>
            </a:r>
          </a:p>
          <a:p>
            <a:pPr marL="800100" lvl="1" indent="-342900">
              <a:buFont typeface="Arial" panose="020B0604020202020204" pitchFamily="34" charset="0"/>
              <a:buChar char="•"/>
            </a:pPr>
            <a:r>
              <a:rPr lang="es-CL" dirty="0" smtClean="0">
                <a:solidFill>
                  <a:schemeClr val="accent3">
                    <a:lumMod val="50000"/>
                  </a:schemeClr>
                </a:solidFill>
              </a:rPr>
              <a:t>Declaración de impuestos a la renta, últimos 2 años</a:t>
            </a:r>
          </a:p>
          <a:p>
            <a:pPr marL="800100" lvl="1" indent="-342900">
              <a:buFont typeface="Arial" panose="020B0604020202020204" pitchFamily="34" charset="0"/>
              <a:buChar char="•"/>
            </a:pPr>
            <a:r>
              <a:rPr lang="es-CL" dirty="0" smtClean="0">
                <a:solidFill>
                  <a:schemeClr val="accent3">
                    <a:lumMod val="50000"/>
                  </a:schemeClr>
                </a:solidFill>
              </a:rPr>
              <a:t>Pagos de IVA, últimos 2 años</a:t>
            </a:r>
          </a:p>
          <a:p>
            <a:pPr marL="800100" lvl="1" indent="-342900">
              <a:buFont typeface="Arial" panose="020B0604020202020204" pitchFamily="34" charset="0"/>
              <a:buChar char="•"/>
            </a:pPr>
            <a:r>
              <a:rPr lang="es-CL" dirty="0" smtClean="0">
                <a:solidFill>
                  <a:schemeClr val="accent3">
                    <a:lumMod val="50000"/>
                  </a:schemeClr>
                </a:solidFill>
              </a:rPr>
              <a:t>Estado de situación de los socios</a:t>
            </a:r>
            <a:r>
              <a:rPr lang="es-CL" dirty="0" smtClean="0">
                <a:solidFill>
                  <a:schemeClr val="accent3">
                    <a:lumMod val="50000"/>
                  </a:schemeClr>
                </a:solidFill>
              </a:rPr>
              <a:t>..</a:t>
            </a:r>
            <a:endParaRPr lang="es-CL" dirty="0">
              <a:solidFill>
                <a:schemeClr val="accent3">
                  <a:lumMod val="50000"/>
                </a:schemeClr>
              </a:solidFill>
            </a:endParaRPr>
          </a:p>
        </p:txBody>
      </p:sp>
      <p:pic>
        <p:nvPicPr>
          <p:cNvPr id="29"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564" y="5590922"/>
            <a:ext cx="5129236" cy="990599"/>
          </a:xfrm>
          <a:prstGeom prst="roundRect">
            <a:avLst>
              <a:gd name="adj" fmla="val 28693"/>
            </a:avLst>
          </a:prstGeom>
          <a:solidFill>
            <a:srgbClr val="FFFFFF">
              <a:shade val="85000"/>
            </a:srgbClr>
          </a:solidFill>
          <a:ln>
            <a:noFill/>
          </a:ln>
          <a:effectLst/>
        </p:spPr>
      </p:pic>
    </p:spTree>
    <p:extLst>
      <p:ext uri="{BB962C8B-B14F-4D97-AF65-F5344CB8AC3E}">
        <p14:creationId xmlns:p14="http://schemas.microsoft.com/office/powerpoint/2010/main" val="269506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2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4996"/>
          </a:xfrm>
          <a:prstGeom prst="rect">
            <a:avLst/>
          </a:prstGeom>
        </p:spPr>
      </p:pic>
      <p:grpSp>
        <p:nvGrpSpPr>
          <p:cNvPr id="8" name="Group 7"/>
          <p:cNvGrpSpPr/>
          <p:nvPr/>
        </p:nvGrpSpPr>
        <p:grpSpPr>
          <a:xfrm>
            <a:off x="8577815" y="6400800"/>
            <a:ext cx="300083" cy="247141"/>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7814" y="267642"/>
              <a:ext cx="300083" cy="230428"/>
            </a:xfrm>
            <a:prstGeom prst="rect">
              <a:avLst/>
            </a:prstGeom>
            <a:noFill/>
          </p:spPr>
          <p:txBody>
            <a:bodyPr wrap="none" rtlCol="0">
              <a:spAutoFit/>
            </a:bodyPr>
            <a:lstStyle/>
            <a:p>
              <a:pPr algn="ctr"/>
              <a:r>
                <a:rPr lang="en-US" sz="900" b="1" dirty="0" smtClean="0">
                  <a:solidFill>
                    <a:schemeClr val="bg1"/>
                  </a:solidFill>
                </a:rPr>
                <a:t>09</a:t>
              </a:r>
              <a:endParaRPr lang="en-US" sz="900" b="1" dirty="0">
                <a:solidFill>
                  <a:schemeClr val="bg1"/>
                </a:solidFill>
              </a:endParaRPr>
            </a:p>
          </p:txBody>
        </p:sp>
      </p:grpSp>
      <p:sp>
        <p:nvSpPr>
          <p:cNvPr id="20" name="Title 1"/>
          <p:cNvSpPr>
            <a:spLocks noGrp="1"/>
          </p:cNvSpPr>
          <p:nvPr>
            <p:ph type="title"/>
          </p:nvPr>
        </p:nvSpPr>
        <p:spPr>
          <a:xfrm>
            <a:off x="457200" y="671403"/>
            <a:ext cx="8229600" cy="523220"/>
          </a:xfrm>
        </p:spPr>
        <p:txBody>
          <a:bodyPr>
            <a:spAutoFit/>
          </a:bodyPr>
          <a:lstStyle/>
          <a:p>
            <a:r>
              <a:rPr lang="es-CL" dirty="0" smtClean="0">
                <a:solidFill>
                  <a:srgbClr val="FF6600"/>
                </a:solidFill>
                <a:latin typeface="Avenir Book"/>
                <a:cs typeface="Avenir Book"/>
              </a:rPr>
              <a:t>Documentación Requerida (check list)</a:t>
            </a:r>
            <a:endParaRPr lang="en-US" dirty="0">
              <a:solidFill>
                <a:srgbClr val="FF6600"/>
              </a:solidFill>
              <a:latin typeface="Avenir Book"/>
              <a:cs typeface="Avenir Book"/>
            </a:endParaRPr>
          </a:p>
        </p:txBody>
      </p:sp>
      <p:pic>
        <p:nvPicPr>
          <p:cNvPr id="26" name="Picture 25"/>
          <p:cNvPicPr>
            <a:picLocks noChangeAspect="1"/>
          </p:cNvPicPr>
          <p:nvPr/>
        </p:nvPicPr>
        <p:blipFill>
          <a:blip r:embed="rId3"/>
          <a:stretch>
            <a:fillRect/>
          </a:stretch>
        </p:blipFill>
        <p:spPr>
          <a:xfrm>
            <a:off x="7543800" y="214154"/>
            <a:ext cx="1423303" cy="576738"/>
          </a:xfrm>
          <a:prstGeom prst="rect">
            <a:avLst/>
          </a:prstGeom>
        </p:spPr>
      </p:pic>
      <p:sp>
        <p:nvSpPr>
          <p:cNvPr id="28" name="Content Placeholder 2"/>
          <p:cNvSpPr txBox="1">
            <a:spLocks/>
          </p:cNvSpPr>
          <p:nvPr/>
        </p:nvSpPr>
        <p:spPr>
          <a:xfrm>
            <a:off x="3657600" y="2133600"/>
            <a:ext cx="23622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effectLst/>
            </a:endParaRPr>
          </a:p>
        </p:txBody>
      </p:sp>
      <p:sp>
        <p:nvSpPr>
          <p:cNvPr id="36" name="Rectángulo 35"/>
          <p:cNvSpPr/>
          <p:nvPr/>
        </p:nvSpPr>
        <p:spPr>
          <a:xfrm>
            <a:off x="2976216" y="6086222"/>
            <a:ext cx="3414210" cy="8535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CuadroTexto 4"/>
          <p:cNvSpPr txBox="1"/>
          <p:nvPr/>
        </p:nvSpPr>
        <p:spPr>
          <a:xfrm>
            <a:off x="380999" y="1810434"/>
            <a:ext cx="8382001" cy="2862322"/>
          </a:xfrm>
          <a:prstGeom prst="rect">
            <a:avLst/>
          </a:prstGeom>
          <a:noFill/>
        </p:spPr>
        <p:txBody>
          <a:bodyPr wrap="square" rtlCol="0">
            <a:spAutoFit/>
          </a:bodyPr>
          <a:lstStyle/>
          <a:p>
            <a:r>
              <a:rPr lang="es-CL" b="1" u="sng" dirty="0" err="1" smtClean="0">
                <a:solidFill>
                  <a:schemeClr val="accent3">
                    <a:lumMod val="50000"/>
                  </a:schemeClr>
                </a:solidFill>
              </a:rPr>
              <a:t>Checklist</a:t>
            </a:r>
            <a:r>
              <a:rPr lang="es-CL" b="1" u="sng" dirty="0" smtClean="0">
                <a:solidFill>
                  <a:schemeClr val="accent3">
                    <a:lumMod val="50000"/>
                  </a:schemeClr>
                </a:solidFill>
              </a:rPr>
              <a:t> Antecedentes Generales de Clientes</a:t>
            </a:r>
            <a:r>
              <a:rPr lang="es-CL" dirty="0" smtClean="0">
                <a:solidFill>
                  <a:schemeClr val="accent3">
                    <a:lumMod val="50000"/>
                  </a:schemeClr>
                </a:solidFill>
              </a:rPr>
              <a:t>:</a:t>
            </a:r>
          </a:p>
          <a:p>
            <a:pPr marL="800100" lvl="1" indent="-342900">
              <a:buFont typeface="Arial" panose="020B0604020202020204" pitchFamily="34" charset="0"/>
              <a:buChar char="•"/>
            </a:pPr>
            <a:r>
              <a:rPr lang="es-CL" dirty="0" smtClean="0">
                <a:solidFill>
                  <a:schemeClr val="accent3">
                    <a:lumMod val="50000"/>
                  </a:schemeClr>
                </a:solidFill>
              </a:rPr>
              <a:t>Socios y </a:t>
            </a:r>
            <a:r>
              <a:rPr lang="es-CL" dirty="0" smtClean="0">
                <a:solidFill>
                  <a:schemeClr val="accent3">
                    <a:lumMod val="50000"/>
                  </a:schemeClr>
                </a:solidFill>
              </a:rPr>
              <a:t>participaciones.</a:t>
            </a:r>
          </a:p>
          <a:p>
            <a:pPr marL="800100" lvl="1" indent="-342900">
              <a:buFont typeface="Arial" panose="020B0604020202020204" pitchFamily="34" charset="0"/>
              <a:buChar char="•"/>
            </a:pPr>
            <a:r>
              <a:rPr lang="es-MX" dirty="0" smtClean="0">
                <a:solidFill>
                  <a:schemeClr val="accent3">
                    <a:lumMod val="50000"/>
                  </a:schemeClr>
                </a:solidFill>
              </a:rPr>
              <a:t>Administración (Directores, Gerentes).</a:t>
            </a:r>
          </a:p>
          <a:p>
            <a:pPr marL="800100" lvl="1" indent="-342900">
              <a:buFont typeface="Arial" panose="020B0604020202020204" pitchFamily="34" charset="0"/>
              <a:buChar char="•"/>
            </a:pPr>
            <a:r>
              <a:rPr lang="es-MX" dirty="0" smtClean="0">
                <a:solidFill>
                  <a:schemeClr val="accent3">
                    <a:lumMod val="50000"/>
                  </a:schemeClr>
                </a:solidFill>
              </a:rPr>
              <a:t>Productos o servicios ofrecidos.</a:t>
            </a:r>
          </a:p>
          <a:p>
            <a:pPr marL="800100" lvl="1" indent="-342900">
              <a:buFont typeface="Arial" panose="020B0604020202020204" pitchFamily="34" charset="0"/>
              <a:buChar char="•"/>
            </a:pPr>
            <a:r>
              <a:rPr lang="es-MX" dirty="0" smtClean="0">
                <a:solidFill>
                  <a:schemeClr val="accent3">
                    <a:lumMod val="50000"/>
                  </a:schemeClr>
                </a:solidFill>
              </a:rPr>
              <a:t>Principales Proveedores.</a:t>
            </a:r>
          </a:p>
          <a:p>
            <a:pPr marL="800100" lvl="1" indent="-342900">
              <a:buFont typeface="Arial" panose="020B0604020202020204" pitchFamily="34" charset="0"/>
              <a:buChar char="•"/>
            </a:pPr>
            <a:r>
              <a:rPr lang="es-MX" dirty="0" smtClean="0">
                <a:solidFill>
                  <a:schemeClr val="accent3">
                    <a:lumMod val="50000"/>
                  </a:schemeClr>
                </a:solidFill>
              </a:rPr>
              <a:t>Identificación de sus clientes y facturación mensual y anual.</a:t>
            </a:r>
          </a:p>
          <a:p>
            <a:pPr marL="800100" lvl="1" indent="-342900">
              <a:buFont typeface="Arial" panose="020B0604020202020204" pitchFamily="34" charset="0"/>
              <a:buChar char="•"/>
            </a:pPr>
            <a:r>
              <a:rPr lang="es-MX" dirty="0" smtClean="0">
                <a:solidFill>
                  <a:schemeClr val="accent3">
                    <a:lumMod val="50000"/>
                  </a:schemeClr>
                </a:solidFill>
              </a:rPr>
              <a:t>Cuadro de contratos vigentes (en especial detalles de contratos con montos, vigentes a facturar), copia del docu</a:t>
            </a:r>
            <a:r>
              <a:rPr lang="es-MX" dirty="0" smtClean="0">
                <a:solidFill>
                  <a:schemeClr val="accent3">
                    <a:lumMod val="50000"/>
                  </a:schemeClr>
                </a:solidFill>
              </a:rPr>
              <a:t>mento.</a:t>
            </a:r>
          </a:p>
          <a:p>
            <a:pPr marL="800100" lvl="1" indent="-342900">
              <a:buFont typeface="Arial" panose="020B0604020202020204" pitchFamily="34" charset="0"/>
              <a:buChar char="•"/>
            </a:pPr>
            <a:r>
              <a:rPr lang="es-MX" dirty="0" smtClean="0">
                <a:solidFill>
                  <a:schemeClr val="accent3">
                    <a:lumMod val="50000"/>
                  </a:schemeClr>
                </a:solidFill>
              </a:rPr>
              <a:t>Acreditaci</a:t>
            </a:r>
            <a:r>
              <a:rPr lang="es-MX" dirty="0" smtClean="0">
                <a:solidFill>
                  <a:schemeClr val="accent3">
                    <a:lumMod val="50000"/>
                  </a:schemeClr>
                </a:solidFill>
              </a:rPr>
              <a:t>ón del banco con quien mantienen cuenta corriente vigente.</a:t>
            </a:r>
            <a:endParaRPr lang="es-MX" dirty="0" smtClean="0">
              <a:solidFill>
                <a:schemeClr val="accent3">
                  <a:lumMod val="50000"/>
                </a:schemeClr>
              </a:solidFill>
            </a:endParaRPr>
          </a:p>
          <a:p>
            <a:pPr marL="800100" lvl="1" indent="-342900">
              <a:buFont typeface="Arial" panose="020B0604020202020204" pitchFamily="34" charset="0"/>
              <a:buChar char="•"/>
            </a:pPr>
            <a:endParaRPr lang="es-CL" dirty="0" smtClean="0">
              <a:solidFill>
                <a:schemeClr val="accent3">
                  <a:lumMod val="50000"/>
                </a:schemeClr>
              </a:solidFill>
            </a:endParaRPr>
          </a:p>
        </p:txBody>
      </p:sp>
      <p:pic>
        <p:nvPicPr>
          <p:cNvPr id="29"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564" y="5590922"/>
            <a:ext cx="5129236" cy="990599"/>
          </a:xfrm>
          <a:prstGeom prst="roundRect">
            <a:avLst>
              <a:gd name="adj" fmla="val 28693"/>
            </a:avLst>
          </a:prstGeom>
          <a:solidFill>
            <a:srgbClr val="FFFFFF">
              <a:shade val="85000"/>
            </a:srgbClr>
          </a:solidFill>
          <a:ln>
            <a:noFill/>
          </a:ln>
          <a:effectLst/>
        </p:spPr>
      </p:pic>
    </p:spTree>
    <p:extLst>
      <p:ext uri="{BB962C8B-B14F-4D97-AF65-F5344CB8AC3E}">
        <p14:creationId xmlns:p14="http://schemas.microsoft.com/office/powerpoint/2010/main" val="350423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2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ondo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297338"/>
            <a:ext cx="5043991" cy="6560661"/>
          </a:xfrm>
          <a:prstGeom prst="rect">
            <a:avLst/>
          </a:prstGeom>
        </p:spPr>
      </p:pic>
      <p:sp>
        <p:nvSpPr>
          <p:cNvPr id="6" name="Title 1"/>
          <p:cNvSpPr txBox="1">
            <a:spLocks/>
          </p:cNvSpPr>
          <p:nvPr/>
        </p:nvSpPr>
        <p:spPr>
          <a:xfrm>
            <a:off x="152400" y="7003703"/>
            <a:ext cx="3886200" cy="692497"/>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1300" i="1" dirty="0" smtClean="0">
                <a:solidFill>
                  <a:srgbClr val="FF6600"/>
                </a:solidFill>
                <a:latin typeface="Avenir Light"/>
                <a:cs typeface="Avenir Light"/>
              </a:rPr>
              <a:t>Somos un equipo de inversionistas latinoamericanos con un compromiso sobre toda la región y con una visión distinta a la tradicional.</a:t>
            </a:r>
            <a:endParaRPr lang="en-US" sz="1300" i="1" dirty="0">
              <a:solidFill>
                <a:srgbClr val="FF6600"/>
              </a:solidFill>
              <a:latin typeface="Avenir Light"/>
              <a:cs typeface="Avenir Light"/>
            </a:endParaRPr>
          </a:p>
        </p:txBody>
      </p:sp>
      <p:pic>
        <p:nvPicPr>
          <p:cNvPr id="12" name="Picture 11" descr="diptico factoring A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33374"/>
            <a:ext cx="9222069" cy="6000826"/>
          </a:xfrm>
          <a:prstGeom prst="rect">
            <a:avLst/>
          </a:prstGeom>
        </p:spPr>
      </p:pic>
      <p:pic>
        <p:nvPicPr>
          <p:cNvPr id="4" name="Picture 3" descr="c.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4267200"/>
            <a:ext cx="1519200" cy="1164336"/>
          </a:xfrm>
          <a:prstGeom prst="rect">
            <a:avLst/>
          </a:prstGeom>
        </p:spPr>
      </p:pic>
      <p:pic>
        <p:nvPicPr>
          <p:cNvPr id="5" name="Picture 4" descr="h.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3962400"/>
            <a:ext cx="2474950" cy="2990088"/>
          </a:xfrm>
          <a:prstGeom prst="rect">
            <a:avLst/>
          </a:prstGeom>
        </p:spPr>
      </p:pic>
      <p:pic>
        <p:nvPicPr>
          <p:cNvPr id="21" name="Picture 20"/>
          <p:cNvPicPr>
            <a:picLocks noChangeAspect="1"/>
          </p:cNvPicPr>
          <p:nvPr/>
        </p:nvPicPr>
        <p:blipFill>
          <a:blip r:embed="rId7"/>
          <a:stretch>
            <a:fillRect/>
          </a:stretch>
        </p:blipFill>
        <p:spPr>
          <a:xfrm>
            <a:off x="7543800" y="214154"/>
            <a:ext cx="1423303" cy="576738"/>
          </a:xfrm>
          <a:prstGeom prst="rect">
            <a:avLst/>
          </a:prstGeom>
        </p:spPr>
      </p:pic>
      <p:sp>
        <p:nvSpPr>
          <p:cNvPr id="22" name="Title 1"/>
          <p:cNvSpPr txBox="1">
            <a:spLocks/>
          </p:cNvSpPr>
          <p:nvPr/>
        </p:nvSpPr>
        <p:spPr>
          <a:xfrm>
            <a:off x="152400" y="4495800"/>
            <a:ext cx="3886200" cy="492443"/>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1300" i="1" dirty="0" smtClean="0">
                <a:solidFill>
                  <a:srgbClr val="FF6600"/>
                </a:solidFill>
                <a:latin typeface="Avenir Light"/>
                <a:cs typeface="Avenir Light"/>
              </a:rPr>
              <a:t>Somos el </a:t>
            </a:r>
            <a:r>
              <a:rPr lang="en-US" sz="1300" b="1" dirty="0" smtClean="0">
                <a:solidFill>
                  <a:schemeClr val="accent1">
                    <a:lumMod val="75000"/>
                  </a:schemeClr>
                </a:solidFill>
                <a:latin typeface="Avenir Black Oblique"/>
                <a:cs typeface="Avenir Black Oblique"/>
              </a:rPr>
              <a:t>Partner financiero</a:t>
            </a:r>
            <a:r>
              <a:rPr lang="en-US" sz="1300" dirty="0" smtClean="0">
                <a:solidFill>
                  <a:srgbClr val="FF6600"/>
                </a:solidFill>
                <a:latin typeface="Avenir Light"/>
                <a:cs typeface="Avenir Light"/>
              </a:rPr>
              <a:t> </a:t>
            </a:r>
            <a:r>
              <a:rPr lang="en-US" sz="1300" i="1" dirty="0" smtClean="0">
                <a:solidFill>
                  <a:srgbClr val="FF6600"/>
                </a:solidFill>
                <a:latin typeface="Avenir Light"/>
                <a:cs typeface="Avenir Light"/>
              </a:rPr>
              <a:t>que soporta el </a:t>
            </a:r>
            <a:r>
              <a:rPr lang="en-US" sz="1300" dirty="0" smtClean="0">
                <a:solidFill>
                  <a:srgbClr val="FF6600"/>
                </a:solidFill>
                <a:latin typeface="Avenir Black Oblique"/>
                <a:cs typeface="Avenir Black Oblique"/>
              </a:rPr>
              <a:t>crecimiento orgánico</a:t>
            </a:r>
            <a:r>
              <a:rPr lang="en-US" sz="1300" i="1" dirty="0" smtClean="0">
                <a:solidFill>
                  <a:srgbClr val="FF6600"/>
                </a:solidFill>
                <a:latin typeface="Avenir Light"/>
                <a:cs typeface="Avenir Light"/>
              </a:rPr>
              <a:t> de nuestros clientes</a:t>
            </a:r>
            <a:endParaRPr lang="en-US" sz="1300" i="1" dirty="0">
              <a:solidFill>
                <a:srgbClr val="FF6600"/>
              </a:solidFill>
              <a:latin typeface="Avenir Light"/>
              <a:cs typeface="Avenir Light"/>
            </a:endParaRPr>
          </a:p>
        </p:txBody>
      </p:sp>
    </p:spTree>
    <p:extLst>
      <p:ext uri="{BB962C8B-B14F-4D97-AF65-F5344CB8AC3E}">
        <p14:creationId xmlns:p14="http://schemas.microsoft.com/office/powerpoint/2010/main" val="163602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4996"/>
          </a:xfrm>
          <a:prstGeom prst="rect">
            <a:avLst/>
          </a:prstGeom>
        </p:spPr>
      </p:pic>
      <p:grpSp>
        <p:nvGrpSpPr>
          <p:cNvPr id="35" name="Group 34"/>
          <p:cNvGrpSpPr/>
          <p:nvPr/>
        </p:nvGrpSpPr>
        <p:grpSpPr>
          <a:xfrm>
            <a:off x="8571334" y="6400800"/>
            <a:ext cx="313044" cy="247141"/>
            <a:chOff x="8571334" y="267642"/>
            <a:chExt cx="313044" cy="246708"/>
          </a:xfrm>
        </p:grpSpPr>
        <p:sp>
          <p:nvSpPr>
            <p:cNvPr id="33" name="Pentagon 32"/>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8571334" y="267642"/>
              <a:ext cx="313044" cy="230428"/>
            </a:xfrm>
            <a:prstGeom prst="rect">
              <a:avLst/>
            </a:prstGeom>
            <a:noFill/>
          </p:spPr>
          <p:txBody>
            <a:bodyPr wrap="none" rtlCol="0">
              <a:spAutoFit/>
            </a:bodyPr>
            <a:lstStyle/>
            <a:p>
              <a:pPr algn="ctr"/>
              <a:r>
                <a:rPr lang="en-US" sz="900" b="1" dirty="0" smtClean="0">
                  <a:solidFill>
                    <a:schemeClr val="bg1"/>
                  </a:solidFill>
                </a:rPr>
                <a:t>03</a:t>
              </a:r>
              <a:endParaRPr lang="en-US" sz="900" b="1" dirty="0">
                <a:solidFill>
                  <a:schemeClr val="bg1"/>
                </a:solidFill>
              </a:endParaRPr>
            </a:p>
          </p:txBody>
        </p:sp>
      </p:grpSp>
      <p:sp>
        <p:nvSpPr>
          <p:cNvPr id="2" name="Title 1"/>
          <p:cNvSpPr>
            <a:spLocks noGrp="1"/>
          </p:cNvSpPr>
          <p:nvPr>
            <p:ph type="title"/>
          </p:nvPr>
        </p:nvSpPr>
        <p:spPr>
          <a:xfrm>
            <a:off x="457200" y="2816754"/>
            <a:ext cx="8229600" cy="523220"/>
          </a:xfrm>
        </p:spPr>
        <p:txBody>
          <a:bodyPr>
            <a:spAutoFit/>
          </a:bodyPr>
          <a:lstStyle/>
          <a:p>
            <a:r>
              <a:rPr lang="en-US" dirty="0" smtClean="0">
                <a:solidFill>
                  <a:srgbClr val="FF6600"/>
                </a:solidFill>
                <a:latin typeface="Avenir Book"/>
                <a:cs typeface="Avenir Book"/>
              </a:rPr>
              <a:t>Quienes Somos</a:t>
            </a:r>
            <a:endParaRPr lang="en-US" dirty="0">
              <a:solidFill>
                <a:srgbClr val="FF6600"/>
              </a:solidFill>
              <a:latin typeface="Avenir Book"/>
              <a:cs typeface="Avenir Book"/>
            </a:endParaRPr>
          </a:p>
        </p:txBody>
      </p:sp>
      <p:sp>
        <p:nvSpPr>
          <p:cNvPr id="3" name="Content Placeholder 2"/>
          <p:cNvSpPr>
            <a:spLocks noGrp="1"/>
          </p:cNvSpPr>
          <p:nvPr>
            <p:ph idx="1"/>
          </p:nvPr>
        </p:nvSpPr>
        <p:spPr>
          <a:xfrm>
            <a:off x="533400" y="7086600"/>
            <a:ext cx="8229600" cy="230832"/>
          </a:xfrm>
        </p:spPr>
        <p:txBody>
          <a:bodyPr>
            <a:spAutoFit/>
          </a:bodyPr>
          <a:lstStyle/>
          <a:p>
            <a:pPr marL="0" indent="0" algn="ctr">
              <a:buNone/>
            </a:pPr>
            <a:r>
              <a:rPr lang="en-US" sz="900" dirty="0" smtClean="0">
                <a:solidFill>
                  <a:schemeClr val="accent5">
                    <a:lumMod val="75000"/>
                  </a:schemeClr>
                </a:solidFill>
              </a:rPr>
              <a:t>Juan Pablo Cerda – General Manager</a:t>
            </a:r>
            <a:endParaRPr lang="en-US" sz="900" dirty="0">
              <a:solidFill>
                <a:schemeClr val="accent5">
                  <a:lumMod val="75000"/>
                </a:schemeClr>
              </a:solidFill>
            </a:endParaRPr>
          </a:p>
        </p:txBody>
      </p:sp>
      <p:sp>
        <p:nvSpPr>
          <p:cNvPr id="29" name="Content Placeholder 2"/>
          <p:cNvSpPr txBox="1">
            <a:spLocks/>
          </p:cNvSpPr>
          <p:nvPr/>
        </p:nvSpPr>
        <p:spPr>
          <a:xfrm>
            <a:off x="1593274" y="3886201"/>
            <a:ext cx="5957455"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dirty="0" smtClean="0">
                <a:solidFill>
                  <a:srgbClr val="488490"/>
                </a:solidFill>
              </a:rPr>
              <a:t>Somos un equipo de </a:t>
            </a:r>
            <a:r>
              <a:rPr lang="en-US" sz="1100" b="1" dirty="0" smtClean="0">
                <a:solidFill>
                  <a:schemeClr val="accent1">
                    <a:lumMod val="50000"/>
                  </a:schemeClr>
                </a:solidFill>
              </a:rPr>
              <a:t>inversionistas</a:t>
            </a:r>
            <a:r>
              <a:rPr lang="en-US" sz="1100" dirty="0" smtClean="0">
                <a:solidFill>
                  <a:schemeClr val="accent1">
                    <a:lumMod val="50000"/>
                  </a:schemeClr>
                </a:solidFill>
              </a:rPr>
              <a:t> </a:t>
            </a:r>
            <a:r>
              <a:rPr lang="en-US" sz="1100" dirty="0" smtClean="0">
                <a:solidFill>
                  <a:srgbClr val="488490"/>
                </a:solidFill>
              </a:rPr>
              <a:t>latinoamericanos con un compromiso sobre toda la región y con una visión distinta a la tradicional.</a:t>
            </a:r>
            <a:endParaRPr lang="en-US" sz="1100" i="1" dirty="0">
              <a:solidFill>
                <a:srgbClr val="FF6600"/>
              </a:solidFill>
              <a:latin typeface="Calibri"/>
              <a:cs typeface="Calibri"/>
            </a:endParaRPr>
          </a:p>
        </p:txBody>
      </p:sp>
      <p:sp>
        <p:nvSpPr>
          <p:cNvPr id="36" name="Rectangle 35"/>
          <p:cNvSpPr/>
          <p:nvPr/>
        </p:nvSpPr>
        <p:spPr>
          <a:xfrm>
            <a:off x="4343400" y="3385882"/>
            <a:ext cx="457200" cy="2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382" y="1600200"/>
            <a:ext cx="5129236" cy="990599"/>
          </a:xfrm>
          <a:prstGeom prst="roundRect">
            <a:avLst>
              <a:gd name="adj" fmla="val 28693"/>
            </a:avLst>
          </a:prstGeom>
          <a:solidFill>
            <a:srgbClr val="FFFFFF">
              <a:shade val="85000"/>
            </a:srgbClr>
          </a:solidFill>
          <a:ln>
            <a:noFill/>
          </a:ln>
          <a:effectLst/>
        </p:spPr>
      </p:pic>
      <p:pic>
        <p:nvPicPr>
          <p:cNvPr id="13" name="Picture 12"/>
          <p:cNvPicPr>
            <a:picLocks noChangeAspect="1"/>
          </p:cNvPicPr>
          <p:nvPr/>
        </p:nvPicPr>
        <p:blipFill>
          <a:blip r:embed="rId4"/>
          <a:stretch>
            <a:fillRect/>
          </a:stretch>
        </p:blipFill>
        <p:spPr>
          <a:xfrm>
            <a:off x="7543800" y="214154"/>
            <a:ext cx="1423303" cy="576738"/>
          </a:xfrm>
          <a:prstGeom prst="rect">
            <a:avLst/>
          </a:prstGeom>
        </p:spPr>
      </p:pic>
      <p:sp>
        <p:nvSpPr>
          <p:cNvPr id="14" name="Content Placeholder 2"/>
          <p:cNvSpPr txBox="1">
            <a:spLocks/>
          </p:cNvSpPr>
          <p:nvPr/>
        </p:nvSpPr>
        <p:spPr>
          <a:xfrm>
            <a:off x="1593274" y="4648200"/>
            <a:ext cx="5957455"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dirty="0" smtClean="0">
                <a:solidFill>
                  <a:srgbClr val="488490"/>
                </a:solidFill>
              </a:rPr>
              <a:t>Somos un equipo multicultural de </a:t>
            </a:r>
            <a:r>
              <a:rPr lang="en-US" sz="1100" b="1" dirty="0" smtClean="0">
                <a:solidFill>
                  <a:srgbClr val="19545D"/>
                </a:solidFill>
              </a:rPr>
              <a:t>ejecutivos</a:t>
            </a:r>
            <a:r>
              <a:rPr lang="en-US" sz="1100" dirty="0" smtClean="0">
                <a:solidFill>
                  <a:srgbClr val="488490"/>
                </a:solidFill>
              </a:rPr>
              <a:t> construyendo un sueño en Latinoamérica, con experiencias de distintas industrias y en diferentes países de la región.</a:t>
            </a:r>
            <a:endParaRPr lang="en-US" sz="1100" i="1" dirty="0">
              <a:solidFill>
                <a:srgbClr val="FF6600"/>
              </a:solidFill>
              <a:latin typeface="Calibri"/>
              <a:cs typeface="Calibri"/>
            </a:endParaRPr>
          </a:p>
        </p:txBody>
      </p:sp>
      <p:sp>
        <p:nvSpPr>
          <p:cNvPr id="15" name="Content Placeholder 2"/>
          <p:cNvSpPr txBox="1">
            <a:spLocks/>
          </p:cNvSpPr>
          <p:nvPr/>
        </p:nvSpPr>
        <p:spPr>
          <a:xfrm>
            <a:off x="1593274" y="5410200"/>
            <a:ext cx="5957455"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dirty="0" smtClean="0">
                <a:solidFill>
                  <a:srgbClr val="488490"/>
                </a:solidFill>
              </a:rPr>
              <a:t>Somos un equipo de </a:t>
            </a:r>
            <a:r>
              <a:rPr lang="en-US" sz="1100" b="1" dirty="0" smtClean="0">
                <a:solidFill>
                  <a:srgbClr val="19545D"/>
                </a:solidFill>
              </a:rPr>
              <a:t>colaboradores </a:t>
            </a:r>
            <a:r>
              <a:rPr lang="en-US" sz="1100" dirty="0" smtClean="0">
                <a:solidFill>
                  <a:srgbClr val="488490"/>
                </a:solidFill>
              </a:rPr>
              <a:t>que estamos dispuestos a servir de manera personalizada a nuestros clientes, con horarios y procesos acordes con los requerimientos de estos tiempos.</a:t>
            </a:r>
            <a:endParaRPr lang="en-US" sz="1100" i="1" dirty="0">
              <a:solidFill>
                <a:srgbClr val="FF6600"/>
              </a:solidFill>
              <a:latin typeface="Calibri"/>
              <a:cs typeface="Calibri"/>
            </a:endParaRPr>
          </a:p>
        </p:txBody>
      </p:sp>
    </p:spTree>
    <p:extLst>
      <p:ext uri="{BB962C8B-B14F-4D97-AF65-F5344CB8AC3E}">
        <p14:creationId xmlns:p14="http://schemas.microsoft.com/office/powerpoint/2010/main" val="201607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childTnLst>
                          </p:cTn>
                        </p:par>
                        <p:par>
                          <p:cTn id="31" fill="hold">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29" grpId="0"/>
      <p:bldP spid="36"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4996"/>
          </a:xfrm>
          <a:prstGeom prst="rect">
            <a:avLst/>
          </a:prstGeom>
        </p:spPr>
      </p:pic>
      <p:sp>
        <p:nvSpPr>
          <p:cNvPr id="12" name="Rectangle 11"/>
          <p:cNvSpPr/>
          <p:nvPr/>
        </p:nvSpPr>
        <p:spPr>
          <a:xfrm>
            <a:off x="2954655" y="1905000"/>
            <a:ext cx="6189345" cy="243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571334" y="6400800"/>
            <a:ext cx="313044" cy="247141"/>
            <a:chOff x="8571333" y="267642"/>
            <a:chExt cx="313044" cy="246708"/>
          </a:xfrm>
        </p:grpSpPr>
        <p:sp>
          <p:nvSpPr>
            <p:cNvPr id="9" name="Pentagon 8"/>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1333" y="267642"/>
              <a:ext cx="313044" cy="230428"/>
            </a:xfrm>
            <a:prstGeom prst="rect">
              <a:avLst/>
            </a:prstGeom>
            <a:noFill/>
          </p:spPr>
          <p:txBody>
            <a:bodyPr wrap="none" rtlCol="0">
              <a:spAutoFit/>
            </a:bodyPr>
            <a:lstStyle/>
            <a:p>
              <a:pPr algn="ctr"/>
              <a:r>
                <a:rPr lang="en-US" sz="900" b="1" dirty="0" smtClean="0">
                  <a:solidFill>
                    <a:schemeClr val="bg1"/>
                  </a:solidFill>
                </a:rPr>
                <a:t>04</a:t>
              </a:r>
              <a:endParaRPr lang="en-US" sz="900" b="1" dirty="0">
                <a:solidFill>
                  <a:schemeClr val="bg1"/>
                </a:solidFill>
              </a:endParaRPr>
            </a:p>
          </p:txBody>
        </p:sp>
      </p:grpSp>
      <p:sp>
        <p:nvSpPr>
          <p:cNvPr id="16" name="Content Placeholder 2"/>
          <p:cNvSpPr txBox="1">
            <a:spLocks/>
          </p:cNvSpPr>
          <p:nvPr/>
        </p:nvSpPr>
        <p:spPr>
          <a:xfrm>
            <a:off x="607315" y="4853940"/>
            <a:ext cx="7929373" cy="10896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a:solidFill>
                  <a:schemeClr val="accent1">
                    <a:lumMod val="75000"/>
                  </a:schemeClr>
                </a:solidFill>
              </a:rPr>
              <a:t>Contribuimos al </a:t>
            </a:r>
            <a:r>
              <a:rPr lang="en-US" sz="1200" b="1" dirty="0">
                <a:solidFill>
                  <a:schemeClr val="accent1">
                    <a:lumMod val="75000"/>
                  </a:schemeClr>
                </a:solidFill>
              </a:rPr>
              <a:t>desarrollo económico</a:t>
            </a:r>
            <a:r>
              <a:rPr lang="en-US" sz="1200" dirty="0">
                <a:solidFill>
                  <a:schemeClr val="accent1">
                    <a:lumMod val="75000"/>
                  </a:schemeClr>
                </a:solidFill>
              </a:rPr>
              <a:t> de las empresas en Latinoamérica a través de una propuesta financiera de excelencia que fortalezca su capital de trabajo. </a:t>
            </a:r>
            <a:endParaRPr lang="en-US" sz="1200" dirty="0">
              <a:solidFill>
                <a:schemeClr val="accent1">
                  <a:lumMod val="75000"/>
                </a:schemeClr>
              </a:solidFill>
              <a:effectLst/>
            </a:endParaRPr>
          </a:p>
        </p:txBody>
      </p:sp>
      <p:sp>
        <p:nvSpPr>
          <p:cNvPr id="20" name="Title 1"/>
          <p:cNvSpPr>
            <a:spLocks noGrp="1"/>
          </p:cNvSpPr>
          <p:nvPr>
            <p:ph type="title"/>
          </p:nvPr>
        </p:nvSpPr>
        <p:spPr>
          <a:xfrm>
            <a:off x="457200" y="671403"/>
            <a:ext cx="8229600" cy="523220"/>
          </a:xfrm>
        </p:spPr>
        <p:txBody>
          <a:bodyPr>
            <a:spAutoFit/>
          </a:bodyPr>
          <a:lstStyle/>
          <a:p>
            <a:r>
              <a:rPr lang="es-ES_tradnl" dirty="0">
                <a:solidFill>
                  <a:srgbClr val="FF6600"/>
                </a:solidFill>
                <a:latin typeface="Avenir Book"/>
                <a:cs typeface="Avenir Book"/>
              </a:rPr>
              <a:t>¿</a:t>
            </a:r>
            <a:r>
              <a:rPr lang="es-ES_tradnl" dirty="0" smtClean="0">
                <a:solidFill>
                  <a:srgbClr val="FF6600"/>
                </a:solidFill>
                <a:latin typeface="Avenir Book"/>
                <a:cs typeface="Avenir Book"/>
              </a:rPr>
              <a:t>Hacia dónde vamos?</a:t>
            </a:r>
            <a:endParaRPr lang="en-US" dirty="0">
              <a:solidFill>
                <a:srgbClr val="FF6600"/>
              </a:solidFill>
              <a:latin typeface="Avenir Book"/>
              <a:cs typeface="Avenir Book"/>
            </a:endParaRPr>
          </a:p>
        </p:txBody>
      </p:sp>
      <p:sp>
        <p:nvSpPr>
          <p:cNvPr id="21" name="Content Placeholder 2"/>
          <p:cNvSpPr>
            <a:spLocks noGrp="1"/>
          </p:cNvSpPr>
          <p:nvPr>
            <p:ph idx="1"/>
          </p:nvPr>
        </p:nvSpPr>
        <p:spPr>
          <a:xfrm>
            <a:off x="609600" y="-685800"/>
            <a:ext cx="8229600" cy="230832"/>
          </a:xfrm>
        </p:spPr>
        <p:txBody>
          <a:bodyPr>
            <a:spAutoFit/>
          </a:bodyPr>
          <a:lstStyle/>
          <a:p>
            <a:pPr marL="0" indent="0" algn="ctr">
              <a:buNone/>
            </a:pPr>
            <a:r>
              <a:rPr lang="en-US" sz="900" dirty="0">
                <a:solidFill>
                  <a:schemeClr val="bg2">
                    <a:lumMod val="75000"/>
                  </a:schemeClr>
                </a:solidFill>
              </a:rPr>
              <a:t>Este es un ejemplo de Subtítulo</a:t>
            </a:r>
          </a:p>
        </p:txBody>
      </p:sp>
      <p:sp>
        <p:nvSpPr>
          <p:cNvPr id="22" name="Rectangle 21"/>
          <p:cNvSpPr/>
          <p:nvPr/>
        </p:nvSpPr>
        <p:spPr>
          <a:xfrm>
            <a:off x="4343400" y="1240531"/>
            <a:ext cx="457200" cy="2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2"/>
          <p:cNvSpPr txBox="1">
            <a:spLocks/>
          </p:cNvSpPr>
          <p:nvPr/>
        </p:nvSpPr>
        <p:spPr>
          <a:xfrm>
            <a:off x="6019800" y="2362200"/>
            <a:ext cx="25908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n-US" sz="1400" dirty="0" smtClean="0">
                <a:solidFill>
                  <a:schemeClr val="accent4">
                    <a:lumMod val="75000"/>
                  </a:schemeClr>
                </a:solidFill>
              </a:rPr>
              <a:t>Ser la </a:t>
            </a:r>
            <a:r>
              <a:rPr lang="en-US" sz="1400" b="1" dirty="0" smtClean="0">
                <a:solidFill>
                  <a:schemeClr val="accent1">
                    <a:lumMod val="40000"/>
                    <a:lumOff val="60000"/>
                  </a:schemeClr>
                </a:solidFill>
              </a:rPr>
              <a:t>Boutique de Factoring</a:t>
            </a:r>
            <a:r>
              <a:rPr lang="en-US" sz="1400" dirty="0" smtClean="0">
                <a:solidFill>
                  <a:schemeClr val="accent4">
                    <a:lumMod val="75000"/>
                  </a:schemeClr>
                </a:solidFill>
              </a:rPr>
              <a:t> referente en Latinoamérica.</a:t>
            </a:r>
            <a:endParaRPr lang="en-US" sz="1400" dirty="0">
              <a:solidFill>
                <a:schemeClr val="accent4">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 y="1905000"/>
            <a:ext cx="5655142" cy="2438400"/>
          </a:xfrm>
          <a:prstGeom prst="rect">
            <a:avLst/>
          </a:prstGeom>
        </p:spPr>
      </p:pic>
      <p:pic>
        <p:nvPicPr>
          <p:cNvPr id="17" name="Picture 16"/>
          <p:cNvPicPr>
            <a:picLocks noChangeAspect="1"/>
          </p:cNvPicPr>
          <p:nvPr/>
        </p:nvPicPr>
        <p:blipFill>
          <a:blip r:embed="rId4"/>
          <a:stretch>
            <a:fillRect/>
          </a:stretch>
        </p:blipFill>
        <p:spPr>
          <a:xfrm>
            <a:off x="7543800" y="214154"/>
            <a:ext cx="1423303" cy="576738"/>
          </a:xfrm>
          <a:prstGeom prst="rect">
            <a:avLst/>
          </a:prstGeom>
        </p:spPr>
      </p:pic>
      <p:pic>
        <p:nvPicPr>
          <p:cNvPr id="4" name="Picture 3"/>
          <p:cNvPicPr>
            <a:picLocks noChangeAspect="1"/>
          </p:cNvPicPr>
          <p:nvPr/>
        </p:nvPicPr>
        <p:blipFill>
          <a:blip r:embed="rId5"/>
          <a:stretch>
            <a:fillRect/>
          </a:stretch>
        </p:blipFill>
        <p:spPr>
          <a:xfrm>
            <a:off x="6172200" y="3657600"/>
            <a:ext cx="1600200" cy="454152"/>
          </a:xfrm>
          <a:prstGeom prst="rect">
            <a:avLst/>
          </a:prstGeom>
        </p:spPr>
      </p:pic>
    </p:spTree>
    <p:extLst>
      <p:ext uri="{BB962C8B-B14F-4D97-AF65-F5344CB8AC3E}">
        <p14:creationId xmlns:p14="http://schemas.microsoft.com/office/powerpoint/2010/main" val="213958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20" grpId="0"/>
      <p:bldP spid="21" grpId="0" build="p"/>
      <p:bldP spid="22"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4996"/>
          </a:xfrm>
          <a:prstGeom prst="rect">
            <a:avLst/>
          </a:prstGeom>
        </p:spPr>
      </p:pic>
      <p:grpSp>
        <p:nvGrpSpPr>
          <p:cNvPr id="2" name="Group 1"/>
          <p:cNvGrpSpPr/>
          <p:nvPr/>
        </p:nvGrpSpPr>
        <p:grpSpPr>
          <a:xfrm>
            <a:off x="0" y="1981200"/>
            <a:ext cx="9142408" cy="2438401"/>
            <a:chOff x="0" y="1428749"/>
            <a:chExt cx="9142408" cy="2133601"/>
          </a:xfrm>
        </p:grpSpPr>
        <p:sp>
          <p:nvSpPr>
            <p:cNvPr id="23" name="Rectangle 22"/>
            <p:cNvSpPr/>
            <p:nvPr/>
          </p:nvSpPr>
          <p:spPr>
            <a:xfrm>
              <a:off x="0" y="1428749"/>
              <a:ext cx="9142408" cy="2133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1428750"/>
              <a:ext cx="9142408" cy="2133600"/>
            </a:xfrm>
            <a:prstGeom prst="rect">
              <a:avLst/>
            </a:prstGeom>
            <a:solidFill>
              <a:schemeClr val="tx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048000" y="1428750"/>
              <a:ext cx="3048001"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0" y="4419599"/>
            <a:ext cx="9144000" cy="2438401"/>
            <a:chOff x="0" y="1428749"/>
            <a:chExt cx="9144000" cy="2133601"/>
          </a:xfrm>
        </p:grpSpPr>
        <p:sp>
          <p:nvSpPr>
            <p:cNvPr id="32" name="Rectangle 31"/>
            <p:cNvSpPr/>
            <p:nvPr/>
          </p:nvSpPr>
          <p:spPr>
            <a:xfrm>
              <a:off x="0" y="1428749"/>
              <a:ext cx="9142408" cy="2133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0" y="1428750"/>
              <a:ext cx="9142408" cy="2133600"/>
            </a:xfrm>
            <a:prstGeom prst="rect">
              <a:avLst/>
            </a:prstGeom>
            <a:solidFill>
              <a:schemeClr val="tx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0" y="1428750"/>
              <a:ext cx="3048000"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5" name="Rectangle 34"/>
            <p:cNvSpPr/>
            <p:nvPr/>
          </p:nvSpPr>
          <p:spPr>
            <a:xfrm>
              <a:off x="6096000" y="1428750"/>
              <a:ext cx="3048000"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8" name="Group 7"/>
          <p:cNvGrpSpPr/>
          <p:nvPr/>
        </p:nvGrpSpPr>
        <p:grpSpPr>
          <a:xfrm>
            <a:off x="8571334" y="6400800"/>
            <a:ext cx="313044" cy="247141"/>
            <a:chOff x="8571333" y="267642"/>
            <a:chExt cx="313044" cy="246708"/>
          </a:xfrm>
        </p:grpSpPr>
        <p:sp>
          <p:nvSpPr>
            <p:cNvPr id="9" name="Pentagon 8"/>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1333" y="267642"/>
              <a:ext cx="313044" cy="230428"/>
            </a:xfrm>
            <a:prstGeom prst="rect">
              <a:avLst/>
            </a:prstGeom>
            <a:noFill/>
          </p:spPr>
          <p:txBody>
            <a:bodyPr wrap="none" rtlCol="0">
              <a:spAutoFit/>
            </a:bodyPr>
            <a:lstStyle/>
            <a:p>
              <a:pPr algn="ctr"/>
              <a:r>
                <a:rPr lang="en-US" sz="900" b="1" dirty="0" smtClean="0">
                  <a:solidFill>
                    <a:schemeClr val="bg1"/>
                  </a:solidFill>
                </a:rPr>
                <a:t>05</a:t>
              </a:r>
              <a:endParaRPr lang="en-US" sz="900" b="1" dirty="0">
                <a:solidFill>
                  <a:schemeClr val="bg1"/>
                </a:solidFill>
              </a:endParaRPr>
            </a:p>
          </p:txBody>
        </p:sp>
      </p:grpSp>
      <p:sp>
        <p:nvSpPr>
          <p:cNvPr id="20" name="Title 1"/>
          <p:cNvSpPr>
            <a:spLocks noGrp="1"/>
          </p:cNvSpPr>
          <p:nvPr>
            <p:ph type="title"/>
          </p:nvPr>
        </p:nvSpPr>
        <p:spPr>
          <a:xfrm>
            <a:off x="457200" y="671403"/>
            <a:ext cx="8229600" cy="523220"/>
          </a:xfrm>
        </p:spPr>
        <p:txBody>
          <a:bodyPr>
            <a:spAutoFit/>
          </a:bodyPr>
          <a:lstStyle/>
          <a:p>
            <a:r>
              <a:rPr lang="en-US" dirty="0" smtClean="0">
                <a:solidFill>
                  <a:srgbClr val="FF6600"/>
                </a:solidFill>
                <a:latin typeface="Avenir Book"/>
                <a:cs typeface="Avenir Book"/>
              </a:rPr>
              <a:t>¿Qué nos diferencia?</a:t>
            </a:r>
            <a:endParaRPr lang="en-US" dirty="0">
              <a:solidFill>
                <a:srgbClr val="FF6600"/>
              </a:solidFill>
              <a:latin typeface="Avenir Book"/>
              <a:cs typeface="Avenir Book"/>
            </a:endParaRPr>
          </a:p>
        </p:txBody>
      </p:sp>
      <p:sp>
        <p:nvSpPr>
          <p:cNvPr id="21" name="Content Placeholder 2"/>
          <p:cNvSpPr>
            <a:spLocks noGrp="1"/>
          </p:cNvSpPr>
          <p:nvPr>
            <p:ph idx="1"/>
          </p:nvPr>
        </p:nvSpPr>
        <p:spPr>
          <a:xfrm>
            <a:off x="457200" y="1336672"/>
            <a:ext cx="8229600" cy="230832"/>
          </a:xfrm>
        </p:spPr>
        <p:txBody>
          <a:bodyPr>
            <a:spAutoFit/>
          </a:bodyPr>
          <a:lstStyle/>
          <a:p>
            <a:pPr marL="0" indent="0" algn="ctr">
              <a:buNone/>
            </a:pPr>
            <a:r>
              <a:rPr lang="en-US" sz="900" b="1" dirty="0" smtClean="0">
                <a:solidFill>
                  <a:schemeClr val="accent1">
                    <a:lumMod val="50000"/>
                  </a:schemeClr>
                </a:solidFill>
              </a:rPr>
              <a:t>Conectados  -  Disponibles  -  Accesibles </a:t>
            </a:r>
            <a:endParaRPr lang="en-US" sz="900" b="1" dirty="0">
              <a:solidFill>
                <a:schemeClr val="accent1">
                  <a:lumMod val="50000"/>
                </a:schemeClr>
              </a:solidFill>
            </a:endParaRPr>
          </a:p>
        </p:txBody>
      </p:sp>
      <p:sp>
        <p:nvSpPr>
          <p:cNvPr id="22" name="Rectangle 21"/>
          <p:cNvSpPr/>
          <p:nvPr/>
        </p:nvSpPr>
        <p:spPr>
          <a:xfrm>
            <a:off x="4343400" y="1240531"/>
            <a:ext cx="457200" cy="2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p:cNvSpPr txBox="1">
            <a:spLocks/>
          </p:cNvSpPr>
          <p:nvPr/>
        </p:nvSpPr>
        <p:spPr>
          <a:xfrm>
            <a:off x="3276600" y="2819400"/>
            <a:ext cx="2590800" cy="14503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0"/>
              <a:buChar char="ü"/>
            </a:pPr>
            <a:r>
              <a:rPr lang="en-US" sz="1000" dirty="0" smtClean="0"/>
              <a:t>Respuesta </a:t>
            </a:r>
            <a:r>
              <a:rPr lang="en-US" sz="1000" dirty="0"/>
              <a:t>a sus comunicaciones antes las 24 </a:t>
            </a:r>
            <a:r>
              <a:rPr lang="en-US" sz="1000" dirty="0" smtClean="0"/>
              <a:t>horas.</a:t>
            </a:r>
          </a:p>
          <a:p>
            <a:pPr>
              <a:buFont typeface="Wingdings" charset="0"/>
              <a:buChar char="ü"/>
            </a:pPr>
            <a:r>
              <a:rPr lang="en-US" sz="1000" dirty="0" smtClean="0"/>
              <a:t>Entendimiento </a:t>
            </a:r>
            <a:r>
              <a:rPr lang="en-US" sz="1000" dirty="0"/>
              <a:t>en profundidad de sus requerimientos. </a:t>
            </a:r>
            <a:endParaRPr lang="en-US" sz="1000" dirty="0" smtClean="0"/>
          </a:p>
          <a:p>
            <a:pPr>
              <a:buFont typeface="Wingdings" charset="0"/>
              <a:buChar char="ü"/>
            </a:pPr>
            <a:r>
              <a:rPr lang="en-US" sz="1000" dirty="0" smtClean="0"/>
              <a:t>Recogemos </a:t>
            </a:r>
            <a:r>
              <a:rPr lang="en-US" sz="1000" dirty="0"/>
              <a:t>sus documentos y aliviamos su </a:t>
            </a:r>
            <a:r>
              <a:rPr lang="en-US" sz="1000" dirty="0" smtClean="0"/>
              <a:t>carga documentaria</a:t>
            </a:r>
            <a:r>
              <a:rPr lang="en-US" sz="1000" dirty="0"/>
              <a:t>. </a:t>
            </a:r>
            <a:endParaRPr lang="en-US" sz="1000" dirty="0">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00"/>
            <a:ext cx="3048000" cy="243840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419600"/>
            <a:ext cx="3048000" cy="2438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981200"/>
            <a:ext cx="3048000" cy="2438400"/>
          </a:xfrm>
          <a:prstGeom prst="rect">
            <a:avLst/>
          </a:prstGeom>
        </p:spPr>
      </p:pic>
      <p:pic>
        <p:nvPicPr>
          <p:cNvPr id="26" name="Picture 25"/>
          <p:cNvPicPr>
            <a:picLocks noChangeAspect="1"/>
          </p:cNvPicPr>
          <p:nvPr/>
        </p:nvPicPr>
        <p:blipFill>
          <a:blip r:embed="rId6"/>
          <a:stretch>
            <a:fillRect/>
          </a:stretch>
        </p:blipFill>
        <p:spPr>
          <a:xfrm>
            <a:off x="7543800" y="214154"/>
            <a:ext cx="1423303" cy="576738"/>
          </a:xfrm>
          <a:prstGeom prst="rect">
            <a:avLst/>
          </a:prstGeom>
        </p:spPr>
      </p:pic>
      <p:sp>
        <p:nvSpPr>
          <p:cNvPr id="28" name="Content Placeholder 2"/>
          <p:cNvSpPr txBox="1">
            <a:spLocks/>
          </p:cNvSpPr>
          <p:nvPr/>
        </p:nvSpPr>
        <p:spPr>
          <a:xfrm>
            <a:off x="3657600" y="2133600"/>
            <a:ext cx="23622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t>Conectados</a:t>
            </a:r>
            <a:endParaRPr lang="en-US" sz="1200" dirty="0"/>
          </a:p>
          <a:p>
            <a:pPr marL="0" indent="0">
              <a:buNone/>
            </a:pPr>
            <a:r>
              <a:rPr lang="en-US" sz="1100" dirty="0" smtClean="0">
                <a:solidFill>
                  <a:schemeClr val="accent1">
                    <a:lumMod val="60000"/>
                    <a:lumOff val="40000"/>
                  </a:schemeClr>
                </a:solidFill>
              </a:rPr>
              <a:t>Con </a:t>
            </a:r>
            <a:r>
              <a:rPr lang="en-US" sz="1100" dirty="0">
                <a:solidFill>
                  <a:schemeClr val="accent1">
                    <a:lumMod val="60000"/>
                    <a:lumOff val="40000"/>
                  </a:schemeClr>
                </a:solidFill>
              </a:rPr>
              <a:t>nuestros Clientes</a:t>
            </a:r>
            <a:r>
              <a:rPr lang="en-US" sz="1200" dirty="0"/>
              <a:t> </a:t>
            </a:r>
            <a:endParaRPr lang="en-US" sz="1200" dirty="0">
              <a:effectLst/>
            </a:endParaRPr>
          </a:p>
        </p:txBody>
      </p:sp>
      <p:sp>
        <p:nvSpPr>
          <p:cNvPr id="29" name="Content Placeholder 2"/>
          <p:cNvSpPr txBox="1">
            <a:spLocks/>
          </p:cNvSpPr>
          <p:nvPr/>
        </p:nvSpPr>
        <p:spPr>
          <a:xfrm>
            <a:off x="6248400" y="5257800"/>
            <a:ext cx="2590800" cy="14503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ü"/>
            </a:pPr>
            <a:r>
              <a:rPr lang="en-US" sz="1000" dirty="0" smtClean="0"/>
              <a:t>Transparencia </a:t>
            </a:r>
            <a:r>
              <a:rPr lang="en-US" sz="1000" dirty="0"/>
              <a:t>en toda nuestra gestión. </a:t>
            </a:r>
          </a:p>
          <a:p>
            <a:pPr>
              <a:buFont typeface="Wingdings" charset="2"/>
              <a:buChar char="ü"/>
            </a:pPr>
            <a:r>
              <a:rPr lang="en-US" sz="1000" dirty="0" smtClean="0"/>
              <a:t>Disposición </a:t>
            </a:r>
            <a:r>
              <a:rPr lang="en-US" sz="1000" dirty="0"/>
              <a:t>a aclarar sus dudas vía mail, teléfono, presencial. </a:t>
            </a:r>
          </a:p>
          <a:p>
            <a:pPr>
              <a:buFont typeface="Wingdings" charset="2"/>
              <a:buChar char="ü"/>
            </a:pPr>
            <a:r>
              <a:rPr lang="en-US" sz="1000" dirty="0" smtClean="0"/>
              <a:t>Interacción </a:t>
            </a:r>
            <a:r>
              <a:rPr lang="en-US" sz="1000" dirty="0"/>
              <a:t>con los principales ejecutivos de N1 Factoring. </a:t>
            </a:r>
            <a:endParaRPr lang="en-US" sz="1000" dirty="0">
              <a:effectLst/>
            </a:endParaRPr>
          </a:p>
        </p:txBody>
      </p:sp>
      <p:sp>
        <p:nvSpPr>
          <p:cNvPr id="30" name="Content Placeholder 2"/>
          <p:cNvSpPr txBox="1">
            <a:spLocks/>
          </p:cNvSpPr>
          <p:nvPr/>
        </p:nvSpPr>
        <p:spPr>
          <a:xfrm>
            <a:off x="6629400" y="4572000"/>
            <a:ext cx="23622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t>Accesibles</a:t>
            </a:r>
            <a:endParaRPr lang="en-US" sz="1200" dirty="0"/>
          </a:p>
          <a:p>
            <a:pPr marL="0" indent="0">
              <a:buNone/>
            </a:pPr>
            <a:r>
              <a:rPr lang="en-US" sz="1100" dirty="0" smtClean="0">
                <a:solidFill>
                  <a:schemeClr val="accent1">
                    <a:lumMod val="60000"/>
                    <a:lumOff val="40000"/>
                  </a:schemeClr>
                </a:solidFill>
              </a:rPr>
              <a:t>Para brindar toda la información</a:t>
            </a:r>
            <a:r>
              <a:rPr lang="en-US" sz="1200" dirty="0" smtClean="0"/>
              <a:t> </a:t>
            </a:r>
            <a:endParaRPr lang="en-US" sz="1200" dirty="0">
              <a:effectLst/>
            </a:endParaRPr>
          </a:p>
        </p:txBody>
      </p:sp>
      <p:sp>
        <p:nvSpPr>
          <p:cNvPr id="38" name="Content Placeholder 2"/>
          <p:cNvSpPr txBox="1">
            <a:spLocks/>
          </p:cNvSpPr>
          <p:nvPr/>
        </p:nvSpPr>
        <p:spPr>
          <a:xfrm>
            <a:off x="228600" y="5257800"/>
            <a:ext cx="2590800" cy="14503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ü"/>
            </a:pPr>
            <a:r>
              <a:rPr lang="en-US" sz="1000" dirty="0" smtClean="0"/>
              <a:t>Horario </a:t>
            </a:r>
            <a:r>
              <a:rPr lang="en-US" sz="1000" dirty="0"/>
              <a:t>de inicio de </a:t>
            </a:r>
            <a:r>
              <a:rPr lang="en-US" sz="1000" dirty="0" smtClean="0"/>
              <a:t>operaciones a las 7.30am. </a:t>
            </a:r>
            <a:endParaRPr lang="en-US" sz="1000" dirty="0"/>
          </a:p>
          <a:p>
            <a:pPr>
              <a:buFont typeface="Wingdings" charset="0"/>
              <a:buChar char="ü"/>
            </a:pPr>
            <a:r>
              <a:rPr lang="en-US" sz="1000" dirty="0" smtClean="0"/>
              <a:t>Evaluaciones </a:t>
            </a:r>
            <a:r>
              <a:rPr lang="en-US" sz="1000" dirty="0"/>
              <a:t>de facturas en el mismo día. </a:t>
            </a:r>
            <a:endParaRPr lang="en-US" sz="1000" dirty="0" smtClean="0"/>
          </a:p>
          <a:p>
            <a:pPr>
              <a:buFont typeface="Wingdings" charset="0"/>
              <a:buChar char="ü"/>
            </a:pPr>
            <a:r>
              <a:rPr lang="en-US" sz="1000" dirty="0" smtClean="0"/>
              <a:t>Canal </a:t>
            </a:r>
            <a:r>
              <a:rPr lang="en-US" sz="1000" dirty="0"/>
              <a:t>de atención de requerimientos de urgencia. </a:t>
            </a:r>
            <a:endParaRPr lang="en-US" sz="1000" dirty="0">
              <a:effectLst/>
            </a:endParaRPr>
          </a:p>
        </p:txBody>
      </p:sp>
      <p:sp>
        <p:nvSpPr>
          <p:cNvPr id="40" name="Content Placeholder 2"/>
          <p:cNvSpPr txBox="1">
            <a:spLocks/>
          </p:cNvSpPr>
          <p:nvPr/>
        </p:nvSpPr>
        <p:spPr>
          <a:xfrm>
            <a:off x="609600" y="4572000"/>
            <a:ext cx="23622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t>Disponibles</a:t>
            </a:r>
            <a:endParaRPr lang="en-US" sz="1200" dirty="0"/>
          </a:p>
          <a:p>
            <a:pPr marL="0" indent="0">
              <a:buNone/>
            </a:pPr>
            <a:r>
              <a:rPr lang="en-US" sz="1100" smtClean="0">
                <a:solidFill>
                  <a:srgbClr val="7ED0DB"/>
                </a:solidFill>
              </a:rPr>
              <a:t>Para </a:t>
            </a:r>
            <a:r>
              <a:rPr lang="en-US" sz="1100" dirty="0">
                <a:solidFill>
                  <a:srgbClr val="7ED0DB"/>
                </a:solidFill>
              </a:rPr>
              <a:t>financiar sus necesidades</a:t>
            </a:r>
            <a:r>
              <a:rPr lang="en-US" sz="1100" dirty="0"/>
              <a:t> </a:t>
            </a:r>
            <a:endParaRPr lang="en-US" sz="1100" dirty="0">
              <a:effectLst/>
            </a:endParaRPr>
          </a:p>
        </p:txBody>
      </p:sp>
    </p:spTree>
    <p:extLst>
      <p:ext uri="{BB962C8B-B14F-4D97-AF65-F5344CB8AC3E}">
        <p14:creationId xmlns:p14="http://schemas.microsoft.com/office/powerpoint/2010/main" val="5886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childTnLst>
                                </p:cTn>
                              </p:par>
                            </p:childTnLst>
                          </p:cTn>
                        </p:par>
                        <p:par>
                          <p:cTn id="43" fill="hold">
                            <p:stCondLst>
                              <p:cond delay="60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1000"/>
                                        <p:tgtEl>
                                          <p:spTgt spid="40"/>
                                        </p:tgtEl>
                                      </p:cBhvr>
                                    </p:animEffect>
                                  </p:childTnLst>
                                </p:cTn>
                              </p:par>
                            </p:childTnLst>
                          </p:cTn>
                        </p:par>
                        <p:par>
                          <p:cTn id="51" fill="hold">
                            <p:stCondLst>
                              <p:cond delay="8000"/>
                            </p:stCondLst>
                            <p:childTnLst>
                              <p:par>
                                <p:cTn id="52" presetID="10"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childTnLst>
                                </p:cTn>
                              </p:par>
                            </p:childTnLst>
                          </p:cTn>
                        </p:par>
                        <p:par>
                          <p:cTn id="55" fill="hold">
                            <p:stCondLst>
                              <p:cond delay="9000"/>
                            </p:stCondLst>
                            <p:childTnLst>
                              <p:par>
                                <p:cTn id="56" presetID="10"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childTnLst>
                                </p:cTn>
                              </p:par>
                            </p:childTnLst>
                          </p:cTn>
                        </p:par>
                        <p:par>
                          <p:cTn id="59" fill="hold">
                            <p:stCondLst>
                              <p:cond delay="10000"/>
                            </p:stCondLst>
                            <p:childTnLst>
                              <p:par>
                                <p:cTn id="60" presetID="10"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bldP spid="22" grpId="0" animBg="1"/>
      <p:bldP spid="25" grpId="0"/>
      <p:bldP spid="28" grpId="0"/>
      <p:bldP spid="29" grpId="0"/>
      <p:bldP spid="30" grpId="0"/>
      <p:bldP spid="38"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4996"/>
          </a:xfrm>
          <a:prstGeom prst="rect">
            <a:avLst/>
          </a:prstGeom>
        </p:spPr>
      </p:pic>
      <p:grpSp>
        <p:nvGrpSpPr>
          <p:cNvPr id="2" name="Group 1"/>
          <p:cNvGrpSpPr/>
          <p:nvPr/>
        </p:nvGrpSpPr>
        <p:grpSpPr>
          <a:xfrm>
            <a:off x="9036" y="1993887"/>
            <a:ext cx="9142408" cy="2438401"/>
            <a:chOff x="0" y="1428749"/>
            <a:chExt cx="9142408" cy="2133601"/>
          </a:xfrm>
        </p:grpSpPr>
        <p:sp>
          <p:nvSpPr>
            <p:cNvPr id="23" name="Rectangle 22"/>
            <p:cNvSpPr/>
            <p:nvPr/>
          </p:nvSpPr>
          <p:spPr>
            <a:xfrm>
              <a:off x="0" y="1428749"/>
              <a:ext cx="9142408" cy="2133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1428750"/>
              <a:ext cx="9142408" cy="2133600"/>
            </a:xfrm>
            <a:prstGeom prst="rect">
              <a:avLst/>
            </a:prstGeom>
            <a:solidFill>
              <a:schemeClr val="tx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048000" y="1428750"/>
              <a:ext cx="3048001"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8467" y="4420694"/>
            <a:ext cx="9144000" cy="2438401"/>
            <a:chOff x="0" y="1428749"/>
            <a:chExt cx="9144000" cy="2133601"/>
          </a:xfrm>
        </p:grpSpPr>
        <p:sp>
          <p:nvSpPr>
            <p:cNvPr id="32" name="Rectangle 31"/>
            <p:cNvSpPr/>
            <p:nvPr/>
          </p:nvSpPr>
          <p:spPr>
            <a:xfrm>
              <a:off x="0" y="1428749"/>
              <a:ext cx="9142408" cy="2133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0" y="1428750"/>
              <a:ext cx="9142408" cy="2133600"/>
            </a:xfrm>
            <a:prstGeom prst="rect">
              <a:avLst/>
            </a:prstGeom>
            <a:solidFill>
              <a:schemeClr val="tx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0" y="1428750"/>
              <a:ext cx="3048000"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5" name="Rectangle 34"/>
            <p:cNvSpPr/>
            <p:nvPr/>
          </p:nvSpPr>
          <p:spPr>
            <a:xfrm>
              <a:off x="6096000" y="1428750"/>
              <a:ext cx="3048000"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8" name="Group 7"/>
          <p:cNvGrpSpPr/>
          <p:nvPr/>
        </p:nvGrpSpPr>
        <p:grpSpPr>
          <a:xfrm>
            <a:off x="8577815" y="6400800"/>
            <a:ext cx="300083" cy="247141"/>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7814" y="267642"/>
              <a:ext cx="300083" cy="230428"/>
            </a:xfrm>
            <a:prstGeom prst="rect">
              <a:avLst/>
            </a:prstGeom>
            <a:noFill/>
          </p:spPr>
          <p:txBody>
            <a:bodyPr wrap="none" rtlCol="0">
              <a:spAutoFit/>
            </a:bodyPr>
            <a:lstStyle/>
            <a:p>
              <a:pPr algn="ctr"/>
              <a:r>
                <a:rPr lang="en-US" sz="900" b="1" dirty="0" smtClean="0">
                  <a:solidFill>
                    <a:schemeClr val="bg1"/>
                  </a:solidFill>
                </a:rPr>
                <a:t>06</a:t>
              </a:r>
              <a:endParaRPr lang="en-US" sz="900" b="1" dirty="0">
                <a:solidFill>
                  <a:schemeClr val="bg1"/>
                </a:solidFill>
              </a:endParaRPr>
            </a:p>
          </p:txBody>
        </p:sp>
      </p:grpSp>
      <p:sp>
        <p:nvSpPr>
          <p:cNvPr id="20" name="Title 1"/>
          <p:cNvSpPr>
            <a:spLocks noGrp="1"/>
          </p:cNvSpPr>
          <p:nvPr>
            <p:ph type="title"/>
          </p:nvPr>
        </p:nvSpPr>
        <p:spPr>
          <a:xfrm>
            <a:off x="457200" y="671403"/>
            <a:ext cx="8229600" cy="523220"/>
          </a:xfrm>
        </p:spPr>
        <p:txBody>
          <a:bodyPr>
            <a:spAutoFit/>
          </a:bodyPr>
          <a:lstStyle/>
          <a:p>
            <a:r>
              <a:rPr lang="en-US" dirty="0" smtClean="0">
                <a:solidFill>
                  <a:srgbClr val="FF6600"/>
                </a:solidFill>
                <a:latin typeface="Avenir Book"/>
                <a:cs typeface="Avenir Book"/>
              </a:rPr>
              <a:t>¿</a:t>
            </a:r>
            <a:r>
              <a:rPr lang="en-US" dirty="0" err="1" smtClean="0">
                <a:solidFill>
                  <a:srgbClr val="FF6600"/>
                </a:solidFill>
                <a:latin typeface="Avenir Book"/>
                <a:cs typeface="Avenir Book"/>
              </a:rPr>
              <a:t>Qué</a:t>
            </a:r>
            <a:r>
              <a:rPr lang="en-US" dirty="0" smtClean="0">
                <a:solidFill>
                  <a:srgbClr val="FF6600"/>
                </a:solidFill>
                <a:latin typeface="Avenir Book"/>
                <a:cs typeface="Avenir Book"/>
              </a:rPr>
              <a:t> </a:t>
            </a:r>
            <a:r>
              <a:rPr lang="en-US" dirty="0" err="1" smtClean="0">
                <a:solidFill>
                  <a:srgbClr val="FF6600"/>
                </a:solidFill>
                <a:latin typeface="Avenir Book"/>
                <a:cs typeface="Avenir Book"/>
              </a:rPr>
              <a:t>es</a:t>
            </a:r>
            <a:r>
              <a:rPr lang="en-US" dirty="0" smtClean="0">
                <a:solidFill>
                  <a:srgbClr val="FF6600"/>
                </a:solidFill>
                <a:latin typeface="Avenir Book"/>
                <a:cs typeface="Avenir Book"/>
              </a:rPr>
              <a:t> el Factoring?</a:t>
            </a:r>
            <a:endParaRPr lang="en-US" dirty="0">
              <a:solidFill>
                <a:srgbClr val="FF6600"/>
              </a:solidFill>
              <a:latin typeface="Avenir Book"/>
              <a:cs typeface="Avenir Book"/>
            </a:endParaRPr>
          </a:p>
        </p:txBody>
      </p:sp>
      <p:sp>
        <p:nvSpPr>
          <p:cNvPr id="21" name="Content Placeholder 2"/>
          <p:cNvSpPr>
            <a:spLocks noGrp="1"/>
          </p:cNvSpPr>
          <p:nvPr>
            <p:ph idx="1"/>
          </p:nvPr>
        </p:nvSpPr>
        <p:spPr>
          <a:xfrm>
            <a:off x="457200" y="1336672"/>
            <a:ext cx="8229600" cy="230832"/>
          </a:xfrm>
        </p:spPr>
        <p:txBody>
          <a:bodyPr>
            <a:spAutoFit/>
          </a:bodyPr>
          <a:lstStyle/>
          <a:p>
            <a:pPr marL="0" indent="0" algn="ctr">
              <a:buNone/>
            </a:pPr>
            <a:r>
              <a:rPr lang="en-US" sz="900" b="1" dirty="0" smtClean="0">
                <a:solidFill>
                  <a:schemeClr val="accent1">
                    <a:lumMod val="50000"/>
                  </a:schemeClr>
                </a:solidFill>
              </a:rPr>
              <a:t>Concepto – Beneficios – Ventajas de la operación</a:t>
            </a:r>
            <a:endParaRPr lang="en-US" sz="900" b="1" dirty="0">
              <a:solidFill>
                <a:schemeClr val="accent1">
                  <a:lumMod val="50000"/>
                </a:schemeClr>
              </a:solidFill>
            </a:endParaRPr>
          </a:p>
        </p:txBody>
      </p:sp>
      <p:sp>
        <p:nvSpPr>
          <p:cNvPr id="22" name="Rectangle 21"/>
          <p:cNvSpPr/>
          <p:nvPr/>
        </p:nvSpPr>
        <p:spPr>
          <a:xfrm>
            <a:off x="4343400" y="1240531"/>
            <a:ext cx="457200" cy="2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354" y="4426108"/>
            <a:ext cx="3048000" cy="243840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1992341"/>
            <a:ext cx="3048000" cy="2438400"/>
          </a:xfrm>
          <a:prstGeom prst="rect">
            <a:avLst/>
          </a:prstGeom>
        </p:spPr>
      </p:pic>
      <p:pic>
        <p:nvPicPr>
          <p:cNvPr id="26" name="Picture 25"/>
          <p:cNvPicPr>
            <a:picLocks noChangeAspect="1"/>
          </p:cNvPicPr>
          <p:nvPr/>
        </p:nvPicPr>
        <p:blipFill>
          <a:blip r:embed="rId5"/>
          <a:stretch>
            <a:fillRect/>
          </a:stretch>
        </p:blipFill>
        <p:spPr>
          <a:xfrm>
            <a:off x="7543800" y="214154"/>
            <a:ext cx="1423303" cy="576738"/>
          </a:xfrm>
          <a:prstGeom prst="rect">
            <a:avLst/>
          </a:prstGeom>
        </p:spPr>
      </p:pic>
      <p:sp>
        <p:nvSpPr>
          <p:cNvPr id="6" name="Rectángulo 5"/>
          <p:cNvSpPr/>
          <p:nvPr/>
        </p:nvSpPr>
        <p:spPr>
          <a:xfrm>
            <a:off x="-33614" y="2089715"/>
            <a:ext cx="3019757" cy="892552"/>
          </a:xfrm>
          <a:prstGeom prst="rect">
            <a:avLst/>
          </a:prstGeom>
        </p:spPr>
        <p:txBody>
          <a:bodyPr wrap="square">
            <a:spAutoFit/>
          </a:bodyPr>
          <a:lstStyle/>
          <a:p>
            <a:pPr marL="342900" indent="-342900">
              <a:spcBef>
                <a:spcPct val="20000"/>
              </a:spcBef>
              <a:buFont typeface="Wingdings" charset="0"/>
              <a:buChar char="ü"/>
            </a:pPr>
            <a:r>
              <a:rPr lang="es-ES" sz="1000" dirty="0"/>
              <a:t>El Factoring es una herramienta financiera que permite a nuestros clientes obtener recursos líquidos, a partir de la cesión de sus propios activos. </a:t>
            </a:r>
          </a:p>
          <a:p>
            <a:pPr marL="342900" indent="-342900">
              <a:spcBef>
                <a:spcPct val="20000"/>
              </a:spcBef>
              <a:buFont typeface="Wingdings" charset="0"/>
              <a:buChar char="ü"/>
            </a:pPr>
            <a:endParaRPr lang="es-CL" sz="1000" dirty="0"/>
          </a:p>
        </p:txBody>
      </p:sp>
      <p:sp>
        <p:nvSpPr>
          <p:cNvPr id="7" name="Rectángulo 6"/>
          <p:cNvSpPr/>
          <p:nvPr/>
        </p:nvSpPr>
        <p:spPr>
          <a:xfrm>
            <a:off x="0" y="2981241"/>
            <a:ext cx="3048000" cy="1015663"/>
          </a:xfrm>
          <a:prstGeom prst="rect">
            <a:avLst/>
          </a:prstGeom>
        </p:spPr>
        <p:txBody>
          <a:bodyPr wrap="square">
            <a:spAutoFit/>
          </a:bodyPr>
          <a:lstStyle/>
          <a:p>
            <a:pPr marL="342900" indent="-342900">
              <a:spcBef>
                <a:spcPct val="20000"/>
              </a:spcBef>
              <a:buFont typeface="Wingdings" charset="0"/>
              <a:buChar char="ü"/>
            </a:pPr>
            <a:r>
              <a:rPr lang="es-ES" sz="1000" dirty="0"/>
              <a:t>El Factoring como herramienta aporta a las personas y empresas, una transformación de sus cuentas por cobrar (como lo son sus facturas, pagarés, cheques, letras y otros) en recursos líquidos (dinero efectivo), a través de un contrato de cesión de facturas y/o </a:t>
            </a:r>
            <a:endParaRPr lang="es-CL" sz="1000" dirty="0"/>
          </a:p>
        </p:txBody>
      </p:sp>
      <p:sp>
        <p:nvSpPr>
          <p:cNvPr id="11" name="Rectángulo 10"/>
          <p:cNvSpPr/>
          <p:nvPr/>
        </p:nvSpPr>
        <p:spPr>
          <a:xfrm>
            <a:off x="456446" y="4604189"/>
            <a:ext cx="1423788" cy="246221"/>
          </a:xfrm>
          <a:prstGeom prst="rect">
            <a:avLst/>
          </a:prstGeom>
        </p:spPr>
        <p:txBody>
          <a:bodyPr wrap="none">
            <a:spAutoFit/>
          </a:bodyPr>
          <a:lstStyle/>
          <a:p>
            <a:r>
              <a:rPr lang="es-MX" sz="1000" dirty="0"/>
              <a:t>Beneficios del Factoring</a:t>
            </a:r>
            <a:endParaRPr lang="es-CL" sz="1000" dirty="0"/>
          </a:p>
        </p:txBody>
      </p:sp>
      <p:sp>
        <p:nvSpPr>
          <p:cNvPr id="12" name="Rectángulo 11"/>
          <p:cNvSpPr/>
          <p:nvPr/>
        </p:nvSpPr>
        <p:spPr>
          <a:xfrm>
            <a:off x="0" y="4948845"/>
            <a:ext cx="3048000" cy="1877437"/>
          </a:xfrm>
          <a:prstGeom prst="rect">
            <a:avLst/>
          </a:prstGeom>
        </p:spPr>
        <p:txBody>
          <a:bodyPr wrap="square">
            <a:spAutoFit/>
          </a:bodyPr>
          <a:lstStyle/>
          <a:p>
            <a:pPr marL="342900" indent="-342900">
              <a:spcBef>
                <a:spcPct val="20000"/>
              </a:spcBef>
              <a:buFont typeface="Wingdings" charset="0"/>
              <a:buChar char="ü"/>
            </a:pPr>
            <a:r>
              <a:rPr lang="es-MX" sz="1000" dirty="0"/>
              <a:t>Mayor liquidez</a:t>
            </a:r>
          </a:p>
          <a:p>
            <a:pPr marL="342900" indent="-342900">
              <a:spcBef>
                <a:spcPct val="20000"/>
              </a:spcBef>
              <a:buFont typeface="Wingdings" charset="0"/>
              <a:buChar char="ü"/>
            </a:pPr>
            <a:endParaRPr lang="es-MX" sz="1000" dirty="0"/>
          </a:p>
          <a:p>
            <a:pPr marL="342900" indent="-342900">
              <a:spcBef>
                <a:spcPct val="20000"/>
              </a:spcBef>
              <a:buFont typeface="Wingdings" charset="0"/>
              <a:buChar char="ü"/>
            </a:pPr>
            <a:r>
              <a:rPr lang="es-MX" sz="1000" dirty="0"/>
              <a:t>Delegación gestión de cobranza</a:t>
            </a:r>
          </a:p>
          <a:p>
            <a:pPr marL="342900" indent="-342900">
              <a:spcBef>
                <a:spcPct val="20000"/>
              </a:spcBef>
              <a:buFont typeface="Wingdings" charset="0"/>
              <a:buChar char="ü"/>
            </a:pPr>
            <a:endParaRPr lang="es-MX" sz="1000" dirty="0"/>
          </a:p>
          <a:p>
            <a:pPr marL="342900" indent="-342900">
              <a:spcBef>
                <a:spcPct val="20000"/>
              </a:spcBef>
              <a:buFont typeface="Wingdings" charset="0"/>
              <a:buChar char="ü"/>
            </a:pPr>
            <a:r>
              <a:rPr lang="es-MX" sz="1000" dirty="0"/>
              <a:t>Estabilidad en flujo de caja </a:t>
            </a:r>
          </a:p>
          <a:p>
            <a:pPr marL="342900" indent="-342900">
              <a:spcBef>
                <a:spcPct val="20000"/>
              </a:spcBef>
              <a:buFont typeface="Wingdings" charset="0"/>
              <a:buChar char="ü"/>
            </a:pPr>
            <a:endParaRPr lang="es-MX" sz="1000" dirty="0"/>
          </a:p>
          <a:p>
            <a:pPr marL="342900" indent="-342900">
              <a:spcBef>
                <a:spcPct val="20000"/>
              </a:spcBef>
              <a:buFont typeface="Wingdings" charset="0"/>
              <a:buChar char="ü"/>
            </a:pPr>
            <a:r>
              <a:rPr lang="es-MX" sz="1000" dirty="0"/>
              <a:t>Rápido acceso a  financiamiento </a:t>
            </a:r>
          </a:p>
          <a:p>
            <a:pPr marL="342900" indent="-342900">
              <a:spcBef>
                <a:spcPct val="20000"/>
              </a:spcBef>
              <a:buFont typeface="Wingdings" charset="0"/>
              <a:buChar char="ü"/>
            </a:pPr>
            <a:endParaRPr lang="es-MX" sz="1000" dirty="0"/>
          </a:p>
          <a:p>
            <a:pPr marL="342900" indent="-342900">
              <a:spcBef>
                <a:spcPct val="20000"/>
              </a:spcBef>
              <a:buFont typeface="Wingdings" charset="0"/>
              <a:buChar char="ü"/>
            </a:pPr>
            <a:r>
              <a:rPr lang="es-CL" sz="1000" dirty="0"/>
              <a:t>El financiamiento alternativo respecto a sus líneas de crédito tradicional.</a:t>
            </a:r>
          </a:p>
        </p:txBody>
      </p:sp>
      <p:sp>
        <p:nvSpPr>
          <p:cNvPr id="13" name="Rectángulo 12"/>
          <p:cNvSpPr/>
          <p:nvPr/>
        </p:nvSpPr>
        <p:spPr>
          <a:xfrm>
            <a:off x="6811869" y="2087236"/>
            <a:ext cx="1463862" cy="246221"/>
          </a:xfrm>
          <a:prstGeom prst="rect">
            <a:avLst/>
          </a:prstGeom>
        </p:spPr>
        <p:txBody>
          <a:bodyPr wrap="none">
            <a:spAutoFit/>
          </a:bodyPr>
          <a:lstStyle/>
          <a:p>
            <a:r>
              <a:rPr lang="es-CL" sz="1000" dirty="0"/>
              <a:t>Ventajas de la operación</a:t>
            </a:r>
          </a:p>
        </p:txBody>
      </p:sp>
      <p:sp>
        <p:nvSpPr>
          <p:cNvPr id="14" name="Rectángulo 13"/>
          <p:cNvSpPr/>
          <p:nvPr/>
        </p:nvSpPr>
        <p:spPr>
          <a:xfrm>
            <a:off x="6017379" y="2291982"/>
            <a:ext cx="3052842" cy="4339650"/>
          </a:xfrm>
          <a:prstGeom prst="rect">
            <a:avLst/>
          </a:prstGeom>
        </p:spPr>
        <p:txBody>
          <a:bodyPr wrap="square">
            <a:spAutoFit/>
          </a:bodyPr>
          <a:lstStyle/>
          <a:p>
            <a:pPr marL="342900" indent="-342900">
              <a:spcBef>
                <a:spcPct val="20000"/>
              </a:spcBef>
              <a:buFont typeface="Wingdings" charset="0"/>
              <a:buChar char="ü"/>
            </a:pPr>
            <a:r>
              <a:rPr lang="es-MX" sz="1000" dirty="0"/>
              <a:t>Cuenta con un equipo de profesionales altamente capacitados y cuyo objetivo es brindarle la mejor y más personalizada atención.</a:t>
            </a:r>
          </a:p>
          <a:p>
            <a:pPr marL="342900" indent="-342900">
              <a:spcBef>
                <a:spcPct val="20000"/>
              </a:spcBef>
              <a:buFont typeface="Wingdings" charset="0"/>
              <a:buChar char="ü"/>
            </a:pPr>
            <a:r>
              <a:rPr lang="es-MX" sz="1000" dirty="0"/>
              <a:t>Ahorro de tiempo, ahorro de gastos, y precisión de la obtención  de informes.</a:t>
            </a:r>
          </a:p>
          <a:p>
            <a:pPr marL="342900" indent="-342900">
              <a:spcBef>
                <a:spcPct val="20000"/>
              </a:spcBef>
              <a:buFont typeface="Wingdings" charset="0"/>
              <a:buChar char="ü"/>
            </a:pPr>
            <a:r>
              <a:rPr lang="es-MX" sz="1000" dirty="0" smtClean="0"/>
              <a:t>Mejora </a:t>
            </a:r>
            <a:r>
              <a:rPr lang="es-MX" sz="1000" dirty="0"/>
              <a:t>el flujo de caja de su empresa al transformar las Ventas a Créditos en Ventas al Contado.</a:t>
            </a:r>
          </a:p>
          <a:p>
            <a:pPr marL="342900" indent="-342900">
              <a:spcBef>
                <a:spcPct val="20000"/>
              </a:spcBef>
              <a:buFont typeface="Wingdings" charset="0"/>
              <a:buChar char="ü"/>
            </a:pPr>
            <a:r>
              <a:rPr lang="es-MX" sz="1000" dirty="0"/>
              <a:t>Puede ser utilizado como una fuente de financiamiento y obtención de recursos circulares.</a:t>
            </a:r>
          </a:p>
          <a:p>
            <a:pPr marL="342900" indent="-342900">
              <a:spcBef>
                <a:spcPct val="20000"/>
              </a:spcBef>
              <a:buFont typeface="Wingdings" charset="0"/>
              <a:buChar char="ü"/>
            </a:pPr>
            <a:r>
              <a:rPr lang="es-MX" sz="1000" dirty="0"/>
              <a:t>Reduce los costos de operación, al ceder las Cuentas por cobrar a una empresa que se dedica a la </a:t>
            </a:r>
            <a:r>
              <a:rPr lang="es-MX" sz="1000" dirty="0" smtClean="0"/>
              <a:t>factorización y servicios de cobranza.</a:t>
            </a:r>
            <a:endParaRPr lang="es-MX" sz="1000" dirty="0"/>
          </a:p>
          <a:p>
            <a:pPr marL="342900" indent="-342900">
              <a:spcBef>
                <a:spcPct val="20000"/>
              </a:spcBef>
              <a:buFont typeface="Wingdings" charset="0"/>
              <a:buChar char="ü"/>
            </a:pPr>
            <a:r>
              <a:rPr lang="es-MX" sz="1000" dirty="0" smtClean="0"/>
              <a:t>No </a:t>
            </a:r>
            <a:r>
              <a:rPr lang="es-MX" sz="1000" dirty="0"/>
              <a:t>constituye deuda en el sistema financiero.</a:t>
            </a:r>
          </a:p>
          <a:p>
            <a:pPr marL="342900" indent="-342900">
              <a:spcBef>
                <a:spcPct val="20000"/>
              </a:spcBef>
              <a:buFont typeface="Wingdings" charset="0"/>
              <a:buChar char="ü"/>
            </a:pPr>
            <a:r>
              <a:rPr lang="es-MX" sz="1000" dirty="0"/>
              <a:t>Obtiene el efectivo de la venta de sus cuentas por cobrar en forma ágil y expedita.</a:t>
            </a:r>
          </a:p>
          <a:p>
            <a:pPr marL="342900" indent="-342900">
              <a:spcBef>
                <a:spcPct val="20000"/>
              </a:spcBef>
              <a:buFont typeface="Wingdings" charset="0"/>
              <a:buChar char="ü"/>
            </a:pPr>
            <a:r>
              <a:rPr lang="es-MX" sz="1000" dirty="0"/>
              <a:t>Aseguran un patrón conocido de flujos de caja. La empresa que vende sus Cuentas por Cobrar sabe que recibe el importe de las cuentas menos la comisión de factorización en una fecha determinada, lo que da planeación de flujo de caja de la empresa.</a:t>
            </a:r>
          </a:p>
          <a:p>
            <a:pPr marL="342900" indent="-342900">
              <a:spcBef>
                <a:spcPct val="20000"/>
              </a:spcBef>
              <a:buFont typeface="Wingdings" charset="0"/>
              <a:buChar char="ü"/>
            </a:pPr>
            <a:r>
              <a:rPr lang="es-MX" sz="1000" dirty="0" smtClean="0"/>
              <a:t>Simplifica la contabilidad, ya que mediante el contrato de Factoring el usuario pasa a tener solo un cliente, que paga al contado.</a:t>
            </a:r>
            <a:endParaRPr lang="es-MX" sz="1000" dirty="0"/>
          </a:p>
        </p:txBody>
      </p:sp>
    </p:spTree>
    <p:extLst>
      <p:ext uri="{BB962C8B-B14F-4D97-AF65-F5344CB8AC3E}">
        <p14:creationId xmlns:p14="http://schemas.microsoft.com/office/powerpoint/2010/main" val="412912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4996"/>
          </a:xfrm>
          <a:prstGeom prst="rect">
            <a:avLst/>
          </a:prstGeom>
        </p:spPr>
      </p:pic>
      <p:grpSp>
        <p:nvGrpSpPr>
          <p:cNvPr id="2" name="Group 1"/>
          <p:cNvGrpSpPr/>
          <p:nvPr/>
        </p:nvGrpSpPr>
        <p:grpSpPr>
          <a:xfrm>
            <a:off x="0" y="1980051"/>
            <a:ext cx="9135533" cy="2438401"/>
            <a:chOff x="0" y="1428749"/>
            <a:chExt cx="9142408" cy="2133601"/>
          </a:xfrm>
        </p:grpSpPr>
        <p:sp>
          <p:nvSpPr>
            <p:cNvPr id="23" name="Rectangle 22"/>
            <p:cNvSpPr/>
            <p:nvPr/>
          </p:nvSpPr>
          <p:spPr>
            <a:xfrm>
              <a:off x="0" y="1428749"/>
              <a:ext cx="9142408" cy="2133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1428750"/>
              <a:ext cx="9142408" cy="2133600"/>
            </a:xfrm>
            <a:prstGeom prst="rect">
              <a:avLst/>
            </a:prstGeom>
            <a:solidFill>
              <a:schemeClr val="tx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048000" y="1428750"/>
              <a:ext cx="3048001"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0" y="4419599"/>
            <a:ext cx="9144000" cy="2438401"/>
            <a:chOff x="0" y="1428749"/>
            <a:chExt cx="9144000" cy="2133601"/>
          </a:xfrm>
        </p:grpSpPr>
        <p:sp>
          <p:nvSpPr>
            <p:cNvPr id="32" name="Rectangle 31"/>
            <p:cNvSpPr/>
            <p:nvPr/>
          </p:nvSpPr>
          <p:spPr>
            <a:xfrm>
              <a:off x="0" y="1428749"/>
              <a:ext cx="9142408" cy="2133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0" y="1428750"/>
              <a:ext cx="9142408" cy="2133600"/>
            </a:xfrm>
            <a:prstGeom prst="rect">
              <a:avLst/>
            </a:prstGeom>
            <a:solidFill>
              <a:schemeClr val="tx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0" y="1428750"/>
              <a:ext cx="3048000"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5" name="Rectangle 34"/>
            <p:cNvSpPr/>
            <p:nvPr/>
          </p:nvSpPr>
          <p:spPr>
            <a:xfrm>
              <a:off x="6096000" y="1428750"/>
              <a:ext cx="3048000"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8" name="Group 7"/>
          <p:cNvGrpSpPr/>
          <p:nvPr/>
        </p:nvGrpSpPr>
        <p:grpSpPr>
          <a:xfrm>
            <a:off x="8577815" y="6400800"/>
            <a:ext cx="300083" cy="247141"/>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7814" y="267642"/>
              <a:ext cx="300083" cy="230428"/>
            </a:xfrm>
            <a:prstGeom prst="rect">
              <a:avLst/>
            </a:prstGeom>
            <a:noFill/>
          </p:spPr>
          <p:txBody>
            <a:bodyPr wrap="none" rtlCol="0">
              <a:spAutoFit/>
            </a:bodyPr>
            <a:lstStyle/>
            <a:p>
              <a:pPr algn="ctr"/>
              <a:r>
                <a:rPr lang="en-US" sz="900" b="1" dirty="0" smtClean="0">
                  <a:solidFill>
                    <a:schemeClr val="bg1"/>
                  </a:solidFill>
                </a:rPr>
                <a:t>07</a:t>
              </a:r>
              <a:endParaRPr lang="en-US" sz="900" b="1" dirty="0">
                <a:solidFill>
                  <a:schemeClr val="bg1"/>
                </a:solidFill>
              </a:endParaRPr>
            </a:p>
          </p:txBody>
        </p:sp>
      </p:grpSp>
      <p:sp>
        <p:nvSpPr>
          <p:cNvPr id="20" name="Title 1"/>
          <p:cNvSpPr>
            <a:spLocks noGrp="1"/>
          </p:cNvSpPr>
          <p:nvPr>
            <p:ph type="title"/>
          </p:nvPr>
        </p:nvSpPr>
        <p:spPr>
          <a:xfrm>
            <a:off x="457200" y="671403"/>
            <a:ext cx="8229600" cy="523220"/>
          </a:xfrm>
        </p:spPr>
        <p:txBody>
          <a:bodyPr>
            <a:spAutoFit/>
          </a:bodyPr>
          <a:lstStyle/>
          <a:p>
            <a:r>
              <a:rPr lang="en-US" dirty="0">
                <a:solidFill>
                  <a:srgbClr val="FF6600"/>
                </a:solidFill>
                <a:latin typeface="Avenir Book"/>
                <a:cs typeface="Avenir Book"/>
              </a:rPr>
              <a:t>¿</a:t>
            </a:r>
            <a:r>
              <a:rPr lang="es-CL" dirty="0">
                <a:solidFill>
                  <a:srgbClr val="FF6600"/>
                </a:solidFill>
                <a:latin typeface="Avenir Book"/>
                <a:cs typeface="Avenir Book"/>
              </a:rPr>
              <a:t>Quiénes </a:t>
            </a:r>
            <a:r>
              <a:rPr lang="es-CL" dirty="0" smtClean="0">
                <a:solidFill>
                  <a:srgbClr val="FF6600"/>
                </a:solidFill>
                <a:latin typeface="Avenir Book"/>
                <a:cs typeface="Avenir Book"/>
              </a:rPr>
              <a:t>participan?</a:t>
            </a:r>
            <a:endParaRPr lang="en-US" dirty="0">
              <a:solidFill>
                <a:srgbClr val="FF6600"/>
              </a:solidFill>
              <a:latin typeface="Avenir Book"/>
              <a:cs typeface="Avenir Book"/>
            </a:endParaRPr>
          </a:p>
        </p:txBody>
      </p:sp>
      <p:sp>
        <p:nvSpPr>
          <p:cNvPr id="21" name="Content Placeholder 2"/>
          <p:cNvSpPr>
            <a:spLocks noGrp="1"/>
          </p:cNvSpPr>
          <p:nvPr>
            <p:ph idx="1"/>
          </p:nvPr>
        </p:nvSpPr>
        <p:spPr>
          <a:xfrm>
            <a:off x="457200" y="1336672"/>
            <a:ext cx="8229600" cy="230832"/>
          </a:xfrm>
        </p:spPr>
        <p:txBody>
          <a:bodyPr>
            <a:spAutoFit/>
          </a:bodyPr>
          <a:lstStyle/>
          <a:p>
            <a:pPr marL="0" indent="0" algn="ctr">
              <a:buNone/>
            </a:pPr>
            <a:r>
              <a:rPr lang="en-US" sz="900" b="1" dirty="0" smtClean="0">
                <a:solidFill>
                  <a:schemeClr val="accent1">
                    <a:lumMod val="50000"/>
                  </a:schemeClr>
                </a:solidFill>
              </a:rPr>
              <a:t>Cedente  -  Cesioanario  -  Comprador </a:t>
            </a:r>
            <a:endParaRPr lang="en-US" sz="900" b="1" dirty="0">
              <a:solidFill>
                <a:schemeClr val="accent1">
                  <a:lumMod val="50000"/>
                </a:schemeClr>
              </a:solidFill>
            </a:endParaRPr>
          </a:p>
        </p:txBody>
      </p:sp>
      <p:sp>
        <p:nvSpPr>
          <p:cNvPr id="22" name="Rectangle 21"/>
          <p:cNvSpPr/>
          <p:nvPr/>
        </p:nvSpPr>
        <p:spPr>
          <a:xfrm>
            <a:off x="4343400" y="1240531"/>
            <a:ext cx="457200" cy="2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a:blip r:embed="rId3"/>
          <a:stretch>
            <a:fillRect/>
          </a:stretch>
        </p:blipFill>
        <p:spPr>
          <a:xfrm>
            <a:off x="7543800" y="214154"/>
            <a:ext cx="1423303" cy="576738"/>
          </a:xfrm>
          <a:prstGeom prst="rect">
            <a:avLst/>
          </a:prstGeom>
        </p:spPr>
      </p:pic>
      <p:sp>
        <p:nvSpPr>
          <p:cNvPr id="28" name="Content Placeholder 2"/>
          <p:cNvSpPr txBox="1">
            <a:spLocks/>
          </p:cNvSpPr>
          <p:nvPr/>
        </p:nvSpPr>
        <p:spPr>
          <a:xfrm>
            <a:off x="3657600" y="2133600"/>
            <a:ext cx="23622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effectLst/>
            </a:endParaRPr>
          </a:p>
        </p:txBody>
      </p:sp>
      <p:grpSp>
        <p:nvGrpSpPr>
          <p:cNvPr id="37" name="Grupo 36"/>
          <p:cNvGrpSpPr/>
          <p:nvPr/>
        </p:nvGrpSpPr>
        <p:grpSpPr>
          <a:xfrm>
            <a:off x="2006580" y="1719943"/>
            <a:ext cx="2472529" cy="2350383"/>
            <a:chOff x="864096" y="72015"/>
            <a:chExt cx="2198939" cy="1963345"/>
          </a:xfrm>
        </p:grpSpPr>
        <p:sp>
          <p:nvSpPr>
            <p:cNvPr id="39" name="Elipse 38"/>
            <p:cNvSpPr/>
            <p:nvPr/>
          </p:nvSpPr>
          <p:spPr>
            <a:xfrm>
              <a:off x="864096" y="72015"/>
              <a:ext cx="2198939" cy="1963345"/>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1" name="Elipse 4"/>
            <p:cNvSpPr/>
            <p:nvPr/>
          </p:nvSpPr>
          <p:spPr>
            <a:xfrm>
              <a:off x="1186123" y="359540"/>
              <a:ext cx="1554885" cy="13882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just" defTabSz="400050">
                <a:lnSpc>
                  <a:spcPct val="90000"/>
                </a:lnSpc>
                <a:spcBef>
                  <a:spcPct val="0"/>
                </a:spcBef>
                <a:spcAft>
                  <a:spcPct val="35000"/>
                </a:spcAft>
              </a:pPr>
              <a:r>
                <a:rPr lang="es-ES" sz="1000" b="1" dirty="0">
                  <a:solidFill>
                    <a:schemeClr val="tx2"/>
                  </a:solidFill>
                </a:rPr>
                <a:t>CLIENTE, PROVEEDOR O CEDENTE. Es la persona física o moral que cede o vende sus cuentas por cobrar, las cuales se originaron por la venta de bienes o servicios a crédito, buscando como finalidad obtener la liquidez y capital de trabajo</a:t>
              </a:r>
              <a:r>
                <a:rPr lang="es-ES" sz="1000" dirty="0">
                  <a:solidFill>
                    <a:schemeClr val="tx2"/>
                  </a:solidFill>
                </a:rPr>
                <a:t>.</a:t>
              </a:r>
            </a:p>
          </p:txBody>
        </p:sp>
      </p:grpSp>
      <p:grpSp>
        <p:nvGrpSpPr>
          <p:cNvPr id="43" name="Grupo 42"/>
          <p:cNvGrpSpPr/>
          <p:nvPr/>
        </p:nvGrpSpPr>
        <p:grpSpPr>
          <a:xfrm>
            <a:off x="5350296" y="1672884"/>
            <a:ext cx="2593604" cy="2347876"/>
            <a:chOff x="3384375" y="0"/>
            <a:chExt cx="2452008" cy="2213496"/>
          </a:xfrm>
        </p:grpSpPr>
        <p:sp>
          <p:nvSpPr>
            <p:cNvPr id="44" name="Elipse 43"/>
            <p:cNvSpPr/>
            <p:nvPr/>
          </p:nvSpPr>
          <p:spPr>
            <a:xfrm>
              <a:off x="3384375" y="0"/>
              <a:ext cx="2452008" cy="2213496"/>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5" name="Elipse 4"/>
            <p:cNvSpPr/>
            <p:nvPr/>
          </p:nvSpPr>
          <p:spPr>
            <a:xfrm>
              <a:off x="3743464" y="435866"/>
              <a:ext cx="1659693" cy="1453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just" defTabSz="400050">
                <a:lnSpc>
                  <a:spcPct val="90000"/>
                </a:lnSpc>
                <a:spcBef>
                  <a:spcPct val="0"/>
                </a:spcBef>
                <a:spcAft>
                  <a:spcPct val="35000"/>
                </a:spcAft>
              </a:pPr>
              <a:r>
                <a:rPr lang="es-ES" sz="1000" b="1" dirty="0">
                  <a:solidFill>
                    <a:schemeClr val="tx2"/>
                  </a:solidFill>
                </a:rPr>
                <a:t>FACTOR O CESIONARIO. Es una institución financiera que se dedica a la compra de cuentas por cobrar que no estén vencidas, generalmente acepta todos los riesgos del crédito relacionados con las cuentas por cobrar que compra, ofreciendo en cambio a la empresa cedente liquidez contando por sus servicios una comisión o porcentaje del valor de las facturas cedidas</a:t>
              </a:r>
            </a:p>
          </p:txBody>
        </p:sp>
      </p:grpSp>
      <p:grpSp>
        <p:nvGrpSpPr>
          <p:cNvPr id="46" name="Grupo 45"/>
          <p:cNvGrpSpPr/>
          <p:nvPr/>
        </p:nvGrpSpPr>
        <p:grpSpPr>
          <a:xfrm>
            <a:off x="3408956" y="3472998"/>
            <a:ext cx="2548731" cy="2384988"/>
            <a:chOff x="2160244" y="1440164"/>
            <a:chExt cx="2091314" cy="1977582"/>
          </a:xfrm>
        </p:grpSpPr>
        <p:sp>
          <p:nvSpPr>
            <p:cNvPr id="47" name="Elipse 46"/>
            <p:cNvSpPr/>
            <p:nvPr/>
          </p:nvSpPr>
          <p:spPr>
            <a:xfrm>
              <a:off x="2160244" y="1440164"/>
              <a:ext cx="2091314" cy="1977582"/>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8" name="Elipse 4"/>
            <p:cNvSpPr/>
            <p:nvPr/>
          </p:nvSpPr>
          <p:spPr>
            <a:xfrm>
              <a:off x="2466510" y="1729774"/>
              <a:ext cx="1478782" cy="1398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just" defTabSz="444500">
                <a:lnSpc>
                  <a:spcPct val="90000"/>
                </a:lnSpc>
                <a:spcBef>
                  <a:spcPct val="0"/>
                </a:spcBef>
                <a:spcAft>
                  <a:spcPct val="35000"/>
                </a:spcAft>
              </a:pPr>
              <a:r>
                <a:rPr lang="es-ES" sz="1000" dirty="0">
                  <a:solidFill>
                    <a:schemeClr val="tx1"/>
                  </a:solidFill>
                </a:rPr>
                <a:t>COMPRADOR U OBLIGADO. Es la persona que adquiere productos y/o servicios y contrae una obligación futura de pago por comprar a crédito. </a:t>
              </a:r>
            </a:p>
          </p:txBody>
        </p:sp>
      </p:grpSp>
      <p:sp>
        <p:nvSpPr>
          <p:cNvPr id="49" name="Forma 48"/>
          <p:cNvSpPr/>
          <p:nvPr/>
        </p:nvSpPr>
        <p:spPr>
          <a:xfrm>
            <a:off x="169464" y="1609409"/>
            <a:ext cx="8669737" cy="433419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30" name="Grupo 29"/>
          <p:cNvGrpSpPr/>
          <p:nvPr/>
        </p:nvGrpSpPr>
        <p:grpSpPr>
          <a:xfrm>
            <a:off x="2976216" y="6086222"/>
            <a:ext cx="3414210" cy="853552"/>
            <a:chOff x="1581091" y="4011695"/>
            <a:chExt cx="3414210" cy="853552"/>
          </a:xfrm>
        </p:grpSpPr>
        <p:sp>
          <p:nvSpPr>
            <p:cNvPr id="36" name="Rectángulo 35"/>
            <p:cNvSpPr/>
            <p:nvPr/>
          </p:nvSpPr>
          <p:spPr>
            <a:xfrm>
              <a:off x="1581091" y="4011695"/>
              <a:ext cx="3414210" cy="8535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Rectángulo 37"/>
            <p:cNvSpPr/>
            <p:nvPr/>
          </p:nvSpPr>
          <p:spPr>
            <a:xfrm>
              <a:off x="1581091" y="4011695"/>
              <a:ext cx="3414210" cy="8535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ES" sz="3100" kern="1200" dirty="0" smtClean="0"/>
                <a:t>FACTORING</a:t>
              </a:r>
              <a:endParaRPr lang="es-ES" sz="3100" kern="1200" dirty="0"/>
            </a:p>
          </p:txBody>
        </p:sp>
      </p:grpSp>
      <p:sp>
        <p:nvSpPr>
          <p:cNvPr id="3" name="Flecha abajo 2"/>
          <p:cNvSpPr/>
          <p:nvPr/>
        </p:nvSpPr>
        <p:spPr>
          <a:xfrm>
            <a:off x="4267200" y="5943600"/>
            <a:ext cx="685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4483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500"/>
                                        <p:tgtEl>
                                          <p:spTgt spid="21">
                                            <p:txEl>
                                              <p:pRg st="0" end="0"/>
                                            </p:txEl>
                                          </p:spTgt>
                                        </p:tgtEl>
                                      </p:cBhvr>
                                    </p:animEffect>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childTnLst>
                                </p:cTn>
                              </p:par>
                            </p:childTnLst>
                          </p:cTn>
                        </p:par>
                        <p:par>
                          <p:cTn id="27" fill="hold">
                            <p:stCondLst>
                              <p:cond delay="35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bldP spid="22"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4996"/>
          </a:xfrm>
          <a:prstGeom prst="rect">
            <a:avLst/>
          </a:prstGeom>
        </p:spPr>
      </p:pic>
      <p:grpSp>
        <p:nvGrpSpPr>
          <p:cNvPr id="2" name="Group 1"/>
          <p:cNvGrpSpPr/>
          <p:nvPr/>
        </p:nvGrpSpPr>
        <p:grpSpPr>
          <a:xfrm>
            <a:off x="0" y="1980051"/>
            <a:ext cx="9135533" cy="2438401"/>
            <a:chOff x="0" y="1428749"/>
            <a:chExt cx="9142408" cy="2133601"/>
          </a:xfrm>
        </p:grpSpPr>
        <p:sp>
          <p:nvSpPr>
            <p:cNvPr id="23" name="Rectangle 22"/>
            <p:cNvSpPr/>
            <p:nvPr/>
          </p:nvSpPr>
          <p:spPr>
            <a:xfrm>
              <a:off x="0" y="1428749"/>
              <a:ext cx="9142408" cy="2133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1428750"/>
              <a:ext cx="9142408" cy="2133600"/>
            </a:xfrm>
            <a:prstGeom prst="rect">
              <a:avLst/>
            </a:prstGeom>
            <a:solidFill>
              <a:schemeClr val="tx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048000" y="1428750"/>
              <a:ext cx="3048001"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0" y="4391166"/>
            <a:ext cx="9144000" cy="2438401"/>
            <a:chOff x="0" y="1428749"/>
            <a:chExt cx="9144000" cy="2133601"/>
          </a:xfrm>
        </p:grpSpPr>
        <p:sp>
          <p:nvSpPr>
            <p:cNvPr id="32" name="Rectangle 31"/>
            <p:cNvSpPr/>
            <p:nvPr/>
          </p:nvSpPr>
          <p:spPr>
            <a:xfrm>
              <a:off x="0" y="1428749"/>
              <a:ext cx="9142408" cy="2133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0" y="1428750"/>
              <a:ext cx="9142408" cy="2133600"/>
            </a:xfrm>
            <a:prstGeom prst="rect">
              <a:avLst/>
            </a:prstGeom>
            <a:solidFill>
              <a:schemeClr val="tx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0" y="1428750"/>
              <a:ext cx="3048000"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5" name="Rectangle 34"/>
            <p:cNvSpPr/>
            <p:nvPr/>
          </p:nvSpPr>
          <p:spPr>
            <a:xfrm>
              <a:off x="6096000" y="1428750"/>
              <a:ext cx="3048000"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8" name="Group 7"/>
          <p:cNvGrpSpPr/>
          <p:nvPr/>
        </p:nvGrpSpPr>
        <p:grpSpPr>
          <a:xfrm>
            <a:off x="8577815" y="6400800"/>
            <a:ext cx="300083" cy="247141"/>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7814" y="267642"/>
              <a:ext cx="300083" cy="230428"/>
            </a:xfrm>
            <a:prstGeom prst="rect">
              <a:avLst/>
            </a:prstGeom>
            <a:noFill/>
          </p:spPr>
          <p:txBody>
            <a:bodyPr wrap="none" rtlCol="0">
              <a:spAutoFit/>
            </a:bodyPr>
            <a:lstStyle/>
            <a:p>
              <a:pPr algn="ctr"/>
              <a:r>
                <a:rPr lang="en-US" sz="900" b="1" dirty="0" smtClean="0">
                  <a:solidFill>
                    <a:schemeClr val="bg1"/>
                  </a:solidFill>
                </a:rPr>
                <a:t>08</a:t>
              </a:r>
              <a:endParaRPr lang="en-US" sz="900" b="1" dirty="0">
                <a:solidFill>
                  <a:schemeClr val="bg1"/>
                </a:solidFill>
              </a:endParaRPr>
            </a:p>
          </p:txBody>
        </p:sp>
      </p:grpSp>
      <p:sp>
        <p:nvSpPr>
          <p:cNvPr id="20" name="Title 1"/>
          <p:cNvSpPr>
            <a:spLocks noGrp="1"/>
          </p:cNvSpPr>
          <p:nvPr>
            <p:ph type="title"/>
          </p:nvPr>
        </p:nvSpPr>
        <p:spPr>
          <a:xfrm>
            <a:off x="457200" y="671403"/>
            <a:ext cx="8229600" cy="523220"/>
          </a:xfrm>
        </p:spPr>
        <p:txBody>
          <a:bodyPr>
            <a:spAutoFit/>
          </a:bodyPr>
          <a:lstStyle/>
          <a:p>
            <a:r>
              <a:rPr lang="en-US" dirty="0" smtClean="0">
                <a:solidFill>
                  <a:srgbClr val="FF6600"/>
                </a:solidFill>
                <a:latin typeface="Avenir Book"/>
                <a:cs typeface="Avenir Book"/>
              </a:rPr>
              <a:t>¿</a:t>
            </a:r>
            <a:r>
              <a:rPr lang="es-CL" dirty="0" smtClean="0">
                <a:solidFill>
                  <a:srgbClr val="FF6600"/>
                </a:solidFill>
                <a:latin typeface="Avenir Book"/>
                <a:cs typeface="Avenir Book"/>
              </a:rPr>
              <a:t>Cuál es el proceso, como operamos</a:t>
            </a:r>
            <a:r>
              <a:rPr lang="es-CL" dirty="0" smtClean="0">
                <a:solidFill>
                  <a:srgbClr val="FF6600"/>
                </a:solidFill>
                <a:latin typeface="Avenir Book"/>
                <a:cs typeface="Avenir Book"/>
              </a:rPr>
              <a:t>?</a:t>
            </a:r>
            <a:endParaRPr lang="en-US" dirty="0">
              <a:solidFill>
                <a:srgbClr val="FF6600"/>
              </a:solidFill>
              <a:latin typeface="Avenir Book"/>
              <a:cs typeface="Avenir Book"/>
            </a:endParaRPr>
          </a:p>
        </p:txBody>
      </p:sp>
      <p:pic>
        <p:nvPicPr>
          <p:cNvPr id="26" name="Picture 25"/>
          <p:cNvPicPr>
            <a:picLocks noChangeAspect="1"/>
          </p:cNvPicPr>
          <p:nvPr/>
        </p:nvPicPr>
        <p:blipFill>
          <a:blip r:embed="rId3"/>
          <a:stretch>
            <a:fillRect/>
          </a:stretch>
        </p:blipFill>
        <p:spPr>
          <a:xfrm>
            <a:off x="7543800" y="214154"/>
            <a:ext cx="1423303" cy="576738"/>
          </a:xfrm>
          <a:prstGeom prst="rect">
            <a:avLst/>
          </a:prstGeom>
        </p:spPr>
      </p:pic>
      <p:sp>
        <p:nvSpPr>
          <p:cNvPr id="28" name="Content Placeholder 2"/>
          <p:cNvSpPr txBox="1">
            <a:spLocks/>
          </p:cNvSpPr>
          <p:nvPr/>
        </p:nvSpPr>
        <p:spPr>
          <a:xfrm>
            <a:off x="3657600" y="2133600"/>
            <a:ext cx="23622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effectLst/>
            </a:endParaRPr>
          </a:p>
        </p:txBody>
      </p:sp>
      <p:sp>
        <p:nvSpPr>
          <p:cNvPr id="36" name="Rectángulo 35"/>
          <p:cNvSpPr/>
          <p:nvPr/>
        </p:nvSpPr>
        <p:spPr>
          <a:xfrm>
            <a:off x="2976216" y="6086222"/>
            <a:ext cx="3414210" cy="8535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4" name="Diagrama 3"/>
          <p:cNvGraphicFramePr/>
          <p:nvPr>
            <p:extLst>
              <p:ext uri="{D42A27DB-BD31-4B8C-83A1-F6EECF244321}">
                <p14:modId xmlns:p14="http://schemas.microsoft.com/office/powerpoint/2010/main" val="171908578"/>
              </p:ext>
            </p:extLst>
          </p:nvPr>
        </p:nvGraphicFramePr>
        <p:xfrm>
          <a:off x="327211" y="990600"/>
          <a:ext cx="8283389"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2" name="Diagrama 41"/>
          <p:cNvGraphicFramePr/>
          <p:nvPr>
            <p:extLst>
              <p:ext uri="{D42A27DB-BD31-4B8C-83A1-F6EECF244321}">
                <p14:modId xmlns:p14="http://schemas.microsoft.com/office/powerpoint/2010/main" val="1395720461"/>
              </p:ext>
            </p:extLst>
          </p:nvPr>
        </p:nvGraphicFramePr>
        <p:xfrm>
          <a:off x="327211" y="2024956"/>
          <a:ext cx="8283389"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0" name="Diagrama 49"/>
          <p:cNvGraphicFramePr/>
          <p:nvPr>
            <p:extLst>
              <p:ext uri="{D42A27DB-BD31-4B8C-83A1-F6EECF244321}">
                <p14:modId xmlns:p14="http://schemas.microsoft.com/office/powerpoint/2010/main" val="2218214208"/>
              </p:ext>
            </p:extLst>
          </p:nvPr>
        </p:nvGraphicFramePr>
        <p:xfrm>
          <a:off x="276554" y="4306388"/>
          <a:ext cx="4406767" cy="196537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403434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500"/>
                            </p:stCondLst>
                            <p:childTnLst>
                              <p:par>
                                <p:cTn id="13" presetID="16" presetClass="entr" presetSubtype="2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childTnLst>
                          </p:cTn>
                        </p:par>
                        <p:par>
                          <p:cTn id="20" fill="hold">
                            <p:stCondLst>
                              <p:cond delay="3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4996"/>
          </a:xfrm>
          <a:prstGeom prst="rect">
            <a:avLst/>
          </a:prstGeom>
        </p:spPr>
      </p:pic>
      <p:grpSp>
        <p:nvGrpSpPr>
          <p:cNvPr id="8" name="Group 7"/>
          <p:cNvGrpSpPr/>
          <p:nvPr/>
        </p:nvGrpSpPr>
        <p:grpSpPr>
          <a:xfrm>
            <a:off x="8577815" y="6400800"/>
            <a:ext cx="300083" cy="247141"/>
            <a:chOff x="8577814" y="267642"/>
            <a:chExt cx="300083" cy="246708"/>
          </a:xfrm>
        </p:grpSpPr>
        <p:sp>
          <p:nvSpPr>
            <p:cNvPr id="9" name="Pentagon 8"/>
            <p:cNvSpPr/>
            <p:nvPr/>
          </p:nvSpPr>
          <p:spPr>
            <a:xfrm rot="5400000">
              <a:off x="8610600" y="285750"/>
              <a:ext cx="228600" cy="2286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577814" y="267642"/>
              <a:ext cx="300083" cy="230428"/>
            </a:xfrm>
            <a:prstGeom prst="rect">
              <a:avLst/>
            </a:prstGeom>
            <a:noFill/>
          </p:spPr>
          <p:txBody>
            <a:bodyPr wrap="none" rtlCol="0">
              <a:spAutoFit/>
            </a:bodyPr>
            <a:lstStyle/>
            <a:p>
              <a:pPr algn="ctr"/>
              <a:r>
                <a:rPr lang="en-US" sz="900" b="1" dirty="0" smtClean="0">
                  <a:solidFill>
                    <a:schemeClr val="bg1"/>
                  </a:solidFill>
                </a:rPr>
                <a:t>09</a:t>
              </a:r>
              <a:endParaRPr lang="en-US" sz="900" b="1" dirty="0">
                <a:solidFill>
                  <a:schemeClr val="bg1"/>
                </a:solidFill>
              </a:endParaRPr>
            </a:p>
          </p:txBody>
        </p:sp>
      </p:grpSp>
      <p:sp>
        <p:nvSpPr>
          <p:cNvPr id="20" name="Title 1"/>
          <p:cNvSpPr>
            <a:spLocks noGrp="1"/>
          </p:cNvSpPr>
          <p:nvPr>
            <p:ph type="title"/>
          </p:nvPr>
        </p:nvSpPr>
        <p:spPr>
          <a:xfrm>
            <a:off x="457200" y="671403"/>
            <a:ext cx="8229600" cy="523220"/>
          </a:xfrm>
        </p:spPr>
        <p:txBody>
          <a:bodyPr>
            <a:spAutoFit/>
          </a:bodyPr>
          <a:lstStyle/>
          <a:p>
            <a:r>
              <a:rPr lang="es-CL" dirty="0" smtClean="0">
                <a:solidFill>
                  <a:srgbClr val="FF6600"/>
                </a:solidFill>
                <a:latin typeface="Avenir Book"/>
                <a:cs typeface="Avenir Book"/>
              </a:rPr>
              <a:t> Detalles inherentes al proceso (conceptos)</a:t>
            </a:r>
            <a:endParaRPr lang="en-US" dirty="0">
              <a:solidFill>
                <a:srgbClr val="FF6600"/>
              </a:solidFill>
              <a:latin typeface="Avenir Book"/>
              <a:cs typeface="Avenir Book"/>
            </a:endParaRPr>
          </a:p>
        </p:txBody>
      </p:sp>
      <p:pic>
        <p:nvPicPr>
          <p:cNvPr id="26" name="Picture 25"/>
          <p:cNvPicPr>
            <a:picLocks noChangeAspect="1"/>
          </p:cNvPicPr>
          <p:nvPr/>
        </p:nvPicPr>
        <p:blipFill>
          <a:blip r:embed="rId3"/>
          <a:stretch>
            <a:fillRect/>
          </a:stretch>
        </p:blipFill>
        <p:spPr>
          <a:xfrm>
            <a:off x="7543800" y="214154"/>
            <a:ext cx="1423303" cy="576738"/>
          </a:xfrm>
          <a:prstGeom prst="rect">
            <a:avLst/>
          </a:prstGeom>
        </p:spPr>
      </p:pic>
      <p:sp>
        <p:nvSpPr>
          <p:cNvPr id="28" name="Content Placeholder 2"/>
          <p:cNvSpPr txBox="1">
            <a:spLocks/>
          </p:cNvSpPr>
          <p:nvPr/>
        </p:nvSpPr>
        <p:spPr>
          <a:xfrm>
            <a:off x="3657600" y="2133600"/>
            <a:ext cx="23622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effectLst/>
            </a:endParaRPr>
          </a:p>
        </p:txBody>
      </p:sp>
      <p:sp>
        <p:nvSpPr>
          <p:cNvPr id="36" name="Rectángulo 35"/>
          <p:cNvSpPr/>
          <p:nvPr/>
        </p:nvSpPr>
        <p:spPr>
          <a:xfrm>
            <a:off x="2976216" y="6086222"/>
            <a:ext cx="3414210" cy="8535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 name="CuadroTexto 4"/>
          <p:cNvSpPr txBox="1"/>
          <p:nvPr/>
        </p:nvSpPr>
        <p:spPr>
          <a:xfrm>
            <a:off x="380999" y="1810434"/>
            <a:ext cx="8382001" cy="4524315"/>
          </a:xfrm>
          <a:prstGeom prst="rect">
            <a:avLst/>
          </a:prstGeom>
          <a:noFill/>
        </p:spPr>
        <p:txBody>
          <a:bodyPr wrap="square" rtlCol="0">
            <a:spAutoFit/>
          </a:bodyPr>
          <a:lstStyle/>
          <a:p>
            <a:r>
              <a:rPr lang="es-CL" dirty="0" smtClean="0">
                <a:solidFill>
                  <a:schemeClr val="accent3">
                    <a:lumMod val="50000"/>
                  </a:schemeClr>
                </a:solidFill>
              </a:rPr>
              <a:t> </a:t>
            </a:r>
            <a:r>
              <a:rPr lang="es-CL" b="1" u="sng" dirty="0" smtClean="0">
                <a:solidFill>
                  <a:schemeClr val="accent3">
                    <a:lumMod val="50000"/>
                  </a:schemeClr>
                </a:solidFill>
              </a:rPr>
              <a:t>Para </a:t>
            </a:r>
            <a:r>
              <a:rPr lang="es-CL" b="1" u="sng" dirty="0" smtClean="0">
                <a:solidFill>
                  <a:schemeClr val="accent3">
                    <a:lumMod val="50000"/>
                  </a:schemeClr>
                </a:solidFill>
              </a:rPr>
              <a:t>el curse de la </a:t>
            </a:r>
            <a:r>
              <a:rPr lang="es-CL" b="1" u="sng" dirty="0" smtClean="0">
                <a:solidFill>
                  <a:schemeClr val="accent3">
                    <a:lumMod val="50000"/>
                  </a:schemeClr>
                </a:solidFill>
              </a:rPr>
              <a:t>Operación </a:t>
            </a:r>
            <a:r>
              <a:rPr lang="es-CL" b="1" u="sng" dirty="0" smtClean="0">
                <a:solidFill>
                  <a:schemeClr val="accent3">
                    <a:lumMod val="50000"/>
                  </a:schemeClr>
                </a:solidFill>
              </a:rPr>
              <a:t>Factoring:</a:t>
            </a:r>
          </a:p>
          <a:p>
            <a:endParaRPr lang="es-CL" b="1" u="sng" dirty="0" smtClean="0">
              <a:solidFill>
                <a:schemeClr val="accent3">
                  <a:lumMod val="50000"/>
                </a:schemeClr>
              </a:solidFill>
            </a:endParaRPr>
          </a:p>
          <a:p>
            <a:pPr marL="800100" lvl="1" indent="-342900">
              <a:buFont typeface="Arial" panose="020B0604020202020204" pitchFamily="34" charset="0"/>
              <a:buChar char="•"/>
            </a:pPr>
            <a:r>
              <a:rPr lang="es-CL" dirty="0" smtClean="0">
                <a:solidFill>
                  <a:schemeClr val="accent3">
                    <a:lumMod val="50000"/>
                  </a:schemeClr>
                </a:solidFill>
              </a:rPr>
              <a:t>Se solicita a potencial cliente información general, legal y financiera de su empresa para ser presentado a comité para evaluació</a:t>
            </a:r>
            <a:r>
              <a:rPr lang="es-CL" dirty="0" smtClean="0">
                <a:solidFill>
                  <a:schemeClr val="accent3">
                    <a:lumMod val="50000"/>
                  </a:schemeClr>
                </a:solidFill>
              </a:rPr>
              <a:t>n de apertura de líneas de financiamiento.</a:t>
            </a:r>
          </a:p>
          <a:p>
            <a:pPr marL="800100" lvl="1" indent="-342900">
              <a:buFont typeface="Arial" panose="020B0604020202020204" pitchFamily="34" charset="0"/>
              <a:buChar char="•"/>
            </a:pPr>
            <a:r>
              <a:rPr lang="es-MX" dirty="0" smtClean="0">
                <a:solidFill>
                  <a:schemeClr val="accent3">
                    <a:lumMod val="50000"/>
                  </a:schemeClr>
                </a:solidFill>
              </a:rPr>
              <a:t>Se confecciona contrato marco factoring, lo cual tiene inserto un mandato de pagare (que puede ser utilizado ante posible incobrabilidad) y poderes para que N1 factoring pueda cobrar valores a su favor.</a:t>
            </a:r>
          </a:p>
          <a:p>
            <a:pPr marL="800100" lvl="1" indent="-342900">
              <a:buFont typeface="Arial" panose="020B0604020202020204" pitchFamily="34" charset="0"/>
              <a:buChar char="•"/>
            </a:pPr>
            <a:r>
              <a:rPr lang="es-MX" dirty="0" smtClean="0">
                <a:solidFill>
                  <a:schemeClr val="accent3">
                    <a:lumMod val="50000"/>
                  </a:schemeClr>
                </a:solidFill>
              </a:rPr>
              <a:t>Para cursar la operación se solicita a cliente: Factura debidamente recepcionada, respaldos que acrediten el servicio y/o producto (HES, OC, EEPP, Orden de servicios, </a:t>
            </a:r>
            <a:r>
              <a:rPr lang="es-MX" dirty="0" err="1" smtClean="0">
                <a:solidFill>
                  <a:schemeClr val="accent3">
                    <a:lumMod val="50000"/>
                  </a:schemeClr>
                </a:solidFill>
              </a:rPr>
              <a:t>etc</a:t>
            </a:r>
            <a:r>
              <a:rPr lang="es-MX" dirty="0" smtClean="0">
                <a:solidFill>
                  <a:schemeClr val="accent3">
                    <a:lumMod val="50000"/>
                  </a:schemeClr>
                </a:solidFill>
              </a:rPr>
              <a:t>).</a:t>
            </a:r>
          </a:p>
          <a:p>
            <a:pPr marL="800100" lvl="1" indent="-342900">
              <a:buFont typeface="Arial" panose="020B0604020202020204" pitchFamily="34" charset="0"/>
              <a:buChar char="•"/>
            </a:pPr>
            <a:r>
              <a:rPr lang="es-MX" dirty="0" smtClean="0">
                <a:solidFill>
                  <a:schemeClr val="accent3">
                    <a:lumMod val="50000"/>
                  </a:schemeClr>
                </a:solidFill>
              </a:rPr>
              <a:t>Como proceso interno, N1 Factoring procede a confirmar la factura con deudor, consultando el ok del servicio prestado, forma de pago, plazo, dirección y personal de finanzas a quien y como notificar.</a:t>
            </a:r>
            <a:endParaRPr lang="es-MX" dirty="0" smtClean="0">
              <a:solidFill>
                <a:schemeClr val="accent3">
                  <a:lumMod val="50000"/>
                </a:schemeClr>
              </a:solidFill>
            </a:endParaRPr>
          </a:p>
          <a:p>
            <a:pPr marL="800100" lvl="1" indent="-342900">
              <a:buFont typeface="Arial" panose="020B0604020202020204" pitchFamily="34" charset="0"/>
              <a:buChar char="•"/>
            </a:pPr>
            <a:endParaRPr lang="es-CL" dirty="0" smtClean="0">
              <a:solidFill>
                <a:schemeClr val="accent3">
                  <a:lumMod val="50000"/>
                </a:schemeClr>
              </a:solidFill>
            </a:endParaRPr>
          </a:p>
          <a:p>
            <a:pPr lvl="1"/>
            <a:endParaRPr lang="es-CL" dirty="0" smtClean="0">
              <a:solidFill>
                <a:schemeClr val="accent3">
                  <a:lumMod val="50000"/>
                </a:schemeClr>
              </a:solidFill>
            </a:endParaRPr>
          </a:p>
        </p:txBody>
      </p:sp>
      <p:pic>
        <p:nvPicPr>
          <p:cNvPr id="29"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8915" y="5677247"/>
            <a:ext cx="5129236" cy="990599"/>
          </a:xfrm>
          <a:prstGeom prst="roundRect">
            <a:avLst>
              <a:gd name="adj" fmla="val 28693"/>
            </a:avLst>
          </a:prstGeom>
          <a:solidFill>
            <a:srgbClr val="FFFFFF">
              <a:shade val="85000"/>
            </a:srgbClr>
          </a:solidFill>
          <a:ln>
            <a:noFill/>
          </a:ln>
          <a:effectLst/>
        </p:spPr>
      </p:pic>
    </p:spTree>
    <p:extLst>
      <p:ext uri="{BB962C8B-B14F-4D97-AF65-F5344CB8AC3E}">
        <p14:creationId xmlns:p14="http://schemas.microsoft.com/office/powerpoint/2010/main" val="100810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2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theme/theme1.xml><?xml version="1.0" encoding="utf-8"?>
<a:theme xmlns:a="http://schemas.openxmlformats.org/drawingml/2006/main" name="Office Theme">
  <a:themeElements>
    <a:clrScheme name="Custom 4">
      <a:dk1>
        <a:srgbClr val="C2EBEB"/>
      </a:dk1>
      <a:lt1>
        <a:sysClr val="window" lastClr="FFFFFF"/>
      </a:lt1>
      <a:dk2>
        <a:srgbClr val="12475C"/>
      </a:dk2>
      <a:lt2>
        <a:srgbClr val="F2F2F2"/>
      </a:lt2>
      <a:accent1>
        <a:srgbClr val="33A8B9"/>
      </a:accent1>
      <a:accent2>
        <a:srgbClr val="13495B"/>
      </a:accent2>
      <a:accent3>
        <a:srgbClr val="2A80B7"/>
      </a:accent3>
      <a:accent4>
        <a:srgbClr val="7BD4DE"/>
      </a:accent4>
      <a:accent5>
        <a:srgbClr val="ABE9EB"/>
      </a:accent5>
      <a:accent6>
        <a:srgbClr val="01ACC0"/>
      </a:accent6>
      <a:hlink>
        <a:srgbClr val="00B9FF"/>
      </a:hlink>
      <a:folHlink>
        <a:srgbClr val="FE6800"/>
      </a:folHlink>
    </a:clrScheme>
    <a:fontScheme name="Mercurio">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6364</TotalTime>
  <Words>1395</Words>
  <Application>Microsoft Office PowerPoint</Application>
  <PresentationFormat>Presentación en pantalla (4:3)</PresentationFormat>
  <Paragraphs>133</Paragraphs>
  <Slides>13</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Source Sans Pro</vt:lpstr>
      <vt:lpstr>Avenir Light</vt:lpstr>
      <vt:lpstr>Wingdings</vt:lpstr>
      <vt:lpstr>Arial</vt:lpstr>
      <vt:lpstr>Avenir Black Oblique</vt:lpstr>
      <vt:lpstr>Calibri</vt:lpstr>
      <vt:lpstr>Avenir Book</vt:lpstr>
      <vt:lpstr>Avenir Heavy</vt:lpstr>
      <vt:lpstr>Office Theme</vt:lpstr>
      <vt:lpstr>Presentación de PowerPoint</vt:lpstr>
      <vt:lpstr>Presentación de PowerPoint</vt:lpstr>
      <vt:lpstr>Quienes Somos</vt:lpstr>
      <vt:lpstr>¿Hacia dónde vamos?</vt:lpstr>
      <vt:lpstr>¿Qué nos diferencia?</vt:lpstr>
      <vt:lpstr>¿Qué es el Factoring?</vt:lpstr>
      <vt:lpstr>¿Quiénes participan?</vt:lpstr>
      <vt:lpstr>¿Cuál es el proceso, como operamos?</vt:lpstr>
      <vt:lpstr> Detalles inherentes al proceso (conceptos)</vt:lpstr>
      <vt:lpstr> Detalles inherentes al proceso (conceptos)</vt:lpstr>
      <vt:lpstr>Documentación Requerida (check list)</vt:lpstr>
      <vt:lpstr>Documentación Requerida (check list)</vt:lpstr>
      <vt:lpstr>Documentación Requerida (check list)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EAMEJIA</dc:creator>
  <cp:lastModifiedBy>Claudio Díaz</cp:lastModifiedBy>
  <cp:revision>389</cp:revision>
  <dcterms:created xsi:type="dcterms:W3CDTF">2006-08-16T00:00:00Z</dcterms:created>
  <dcterms:modified xsi:type="dcterms:W3CDTF">2016-02-16T21:05:10Z</dcterms:modified>
</cp:coreProperties>
</file>